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30" r:id="rId1"/>
  </p:sldMasterIdLst>
  <p:notesMasterIdLst>
    <p:notesMasterId r:id="rId62"/>
  </p:notesMasterIdLst>
  <p:sldIdLst>
    <p:sldId id="256" r:id="rId2"/>
    <p:sldId id="429" r:id="rId3"/>
    <p:sldId id="338" r:id="rId4"/>
    <p:sldId id="340" r:id="rId5"/>
    <p:sldId id="274" r:id="rId6"/>
    <p:sldId id="290" r:id="rId7"/>
    <p:sldId id="272" r:id="rId8"/>
    <p:sldId id="430" r:id="rId9"/>
    <p:sldId id="427" r:id="rId10"/>
    <p:sldId id="431" r:id="rId11"/>
    <p:sldId id="432" r:id="rId12"/>
    <p:sldId id="426" r:id="rId13"/>
    <p:sldId id="435" r:id="rId14"/>
    <p:sldId id="433" r:id="rId15"/>
    <p:sldId id="428" r:id="rId16"/>
    <p:sldId id="436" r:id="rId17"/>
    <p:sldId id="288" r:id="rId18"/>
    <p:sldId id="440" r:id="rId19"/>
    <p:sldId id="439" r:id="rId20"/>
    <p:sldId id="441" r:id="rId21"/>
    <p:sldId id="442" r:id="rId22"/>
    <p:sldId id="443" r:id="rId23"/>
    <p:sldId id="444" r:id="rId24"/>
    <p:sldId id="424" r:id="rId25"/>
    <p:sldId id="445" r:id="rId26"/>
    <p:sldId id="298" r:id="rId27"/>
    <p:sldId id="344" r:id="rId28"/>
    <p:sldId id="305" r:id="rId29"/>
    <p:sldId id="307" r:id="rId30"/>
    <p:sldId id="446" r:id="rId31"/>
    <p:sldId id="350" r:id="rId32"/>
    <p:sldId id="447" r:id="rId33"/>
    <p:sldId id="306" r:id="rId34"/>
    <p:sldId id="448" r:id="rId35"/>
    <p:sldId id="449" r:id="rId36"/>
    <p:sldId id="450" r:id="rId37"/>
    <p:sldId id="304" r:id="rId38"/>
    <p:sldId id="364" r:id="rId39"/>
    <p:sldId id="365" r:id="rId40"/>
    <p:sldId id="361" r:id="rId41"/>
    <p:sldId id="367" r:id="rId42"/>
    <p:sldId id="375" r:id="rId43"/>
    <p:sldId id="368" r:id="rId44"/>
    <p:sldId id="347" r:id="rId45"/>
    <p:sldId id="376" r:id="rId46"/>
    <p:sldId id="386" r:id="rId47"/>
    <p:sldId id="451" r:id="rId48"/>
    <p:sldId id="394" r:id="rId49"/>
    <p:sldId id="370" r:id="rId50"/>
    <p:sldId id="378" r:id="rId51"/>
    <p:sldId id="379" r:id="rId52"/>
    <p:sldId id="452" r:id="rId53"/>
    <p:sldId id="456" r:id="rId54"/>
    <p:sldId id="453" r:id="rId55"/>
    <p:sldId id="457" r:id="rId56"/>
    <p:sldId id="349" r:id="rId57"/>
    <p:sldId id="316" r:id="rId58"/>
    <p:sldId id="454" r:id="rId59"/>
    <p:sldId id="455" r:id="rId60"/>
    <p:sldId id="317" r:id="rId6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0" autoAdjust="0"/>
    <p:restoredTop sz="94667" autoAdjust="0"/>
  </p:normalViewPr>
  <p:slideViewPr>
    <p:cSldViewPr snapToGrid="0">
      <p:cViewPr varScale="1">
        <p:scale>
          <a:sx n="144" d="100"/>
          <a:sy n="144" d="100"/>
        </p:scale>
        <p:origin x="-112" y="-3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2510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interSettings" Target="printerSettings/printerSettings1.bin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D0659-C212-44A8-B399-2F2D474FB632}" type="datetimeFigureOut">
              <a:rPr lang="it-IT" smtClean="0"/>
              <a:t>06/09/16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E93F39-BA4C-4083-98FF-BEC0A87CB9F0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7838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93F39-BA4C-4083-98FF-BEC0A87CB9F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8849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604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96722"/>
            <a:ext cx="78867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05491"/>
            <a:ext cx="7886700" cy="3846137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80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9919" y="1024788"/>
            <a:ext cx="1971675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8077" y="1172270"/>
            <a:ext cx="5800725" cy="5516873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175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55724"/>
            <a:ext cx="78867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554663"/>
            <a:ext cx="7886700" cy="4072379"/>
          </a:xfrm>
        </p:spPr>
        <p:txBody>
          <a:bodyPr/>
          <a:lstStyle>
            <a:lvl1pPr>
              <a:defRPr u="none"/>
            </a:lvl1pPr>
            <a:lvl2pPr>
              <a:defRPr u="none"/>
            </a:lvl2pPr>
            <a:lvl3pPr>
              <a:defRPr u="none"/>
            </a:lvl3pPr>
            <a:lvl4pPr>
              <a:defRPr u="none"/>
            </a:lvl4pPr>
            <a:lvl5pPr>
              <a:defRPr u="none"/>
            </a:lvl5pPr>
          </a:lstStyle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945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39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61975"/>
            <a:ext cx="8103516" cy="1325563"/>
          </a:xfrm>
        </p:spPr>
        <p:txBody>
          <a:bodyPr/>
          <a:lstStyle/>
          <a:p>
            <a:r>
              <a:rPr lang="it-IT" dirty="0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526384"/>
            <a:ext cx="3886200" cy="4112492"/>
          </a:xfrm>
        </p:spPr>
        <p:txBody>
          <a:bodyPr/>
          <a:lstStyle/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5966" y="2526384"/>
            <a:ext cx="3886200" cy="4112492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30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159496"/>
            <a:ext cx="7886700" cy="682021"/>
          </a:xfrm>
        </p:spPr>
        <p:txBody>
          <a:bodyPr/>
          <a:lstStyle/>
          <a:p>
            <a:r>
              <a:rPr lang="it-IT" dirty="0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2042672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2872720"/>
            <a:ext cx="3868340" cy="3684588"/>
          </a:xfrm>
        </p:spPr>
        <p:txBody>
          <a:bodyPr/>
          <a:lstStyle/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2042672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872720"/>
            <a:ext cx="3887391" cy="3684588"/>
          </a:xfrm>
        </p:spPr>
        <p:txBody>
          <a:bodyPr/>
          <a:lstStyle/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229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96722"/>
            <a:ext cx="78867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52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897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48" y="1192491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208956"/>
            <a:ext cx="4629150" cy="53953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248" y="279269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176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131217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53379" y="1383351"/>
            <a:ext cx="4629150" cy="4873625"/>
          </a:xfrm>
        </p:spPr>
        <p:txBody>
          <a:bodyPr anchor="t"/>
          <a:lstStyle>
            <a:lvl1pPr marL="0" indent="0">
              <a:buNone/>
              <a:defRPr sz="3200" u="sng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745557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030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GlowDiffused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9590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381806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8169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1948613"/>
            <a:ext cx="7772400" cy="2387600"/>
          </a:xfrm>
        </p:spPr>
        <p:txBody>
          <a:bodyPr>
            <a:normAutofit fontScale="90000"/>
          </a:bodyPr>
          <a:lstStyle/>
          <a:p>
            <a:r>
              <a:rPr lang="it-IT" dirty="0" err="1" smtClean="0"/>
              <a:t>AgileSites</a:t>
            </a:r>
            <a:r>
              <a:rPr lang="it-IT" dirty="0" smtClean="0"/>
              <a:t> 3.11</a:t>
            </a:r>
            <a:br>
              <a:rPr lang="it-IT" dirty="0" smtClean="0"/>
            </a:br>
            <a:r>
              <a:rPr lang="it-IT" dirty="0" smtClean="0"/>
              <a:t>for </a:t>
            </a:r>
            <a:r>
              <a:rPr lang="it-IT" dirty="0" err="1" smtClean="0"/>
              <a:t>WebCenter</a:t>
            </a:r>
            <a:r>
              <a:rPr lang="it-IT" dirty="0" smtClean="0"/>
              <a:t> </a:t>
            </a:r>
            <a:r>
              <a:rPr lang="it-IT" dirty="0" err="1" smtClean="0"/>
              <a:t>Sites</a:t>
            </a:r>
            <a:r>
              <a:rPr lang="it-IT" dirty="0" smtClean="0"/>
              <a:t> 11g</a:t>
            </a:r>
            <a:endParaRPr lang="it-IT" sz="49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43000" y="4641014"/>
            <a:ext cx="6858000" cy="1655762"/>
          </a:xfrm>
        </p:spPr>
        <p:txBody>
          <a:bodyPr>
            <a:normAutofit fontScale="92500" lnSpcReduction="20000"/>
          </a:bodyPr>
          <a:lstStyle/>
          <a:p>
            <a:endParaRPr lang="it-IT" dirty="0" smtClean="0"/>
          </a:p>
          <a:p>
            <a:r>
              <a:rPr lang="it-IT" sz="3200" dirty="0" smtClean="0"/>
              <a:t>Michele </a:t>
            </a:r>
            <a:r>
              <a:rPr lang="it-IT" sz="3200" dirty="0" err="1" smtClean="0"/>
              <a:t>Sciabarra</a:t>
            </a:r>
            <a:endParaRPr lang="it-IT" sz="3200" dirty="0" smtClean="0"/>
          </a:p>
          <a:p>
            <a:r>
              <a:rPr lang="it-IT" sz="3900" dirty="0" smtClean="0"/>
              <a:t>michele@sciabarra.com</a:t>
            </a:r>
          </a:p>
          <a:p>
            <a:r>
              <a:rPr lang="it-IT" dirty="0" smtClean="0"/>
              <a:t>Sciabarra.com – Just </a:t>
            </a:r>
            <a:r>
              <a:rPr lang="it-IT" dirty="0" err="1" smtClean="0"/>
              <a:t>Add</a:t>
            </a:r>
            <a:r>
              <a:rPr lang="it-IT" dirty="0" smtClean="0"/>
              <a:t> Content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8183127" y="206759"/>
            <a:ext cx="550146" cy="365125"/>
          </a:xfrm>
        </p:spPr>
        <p:txBody>
          <a:bodyPr/>
          <a:lstStyle/>
          <a:p>
            <a:pPr algn="ctr"/>
            <a:fld id="{D57F1E4F-1CFF-5643-939E-217C01CDF565}" type="slidenum">
              <a:rPr lang="en-US" sz="2400" smtClean="0"/>
              <a:pPr algn="ctr"/>
              <a:t>1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26206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Download the starter </a:t>
            </a:r>
            <a:r>
              <a:rPr lang="it-IT" dirty="0" err="1" smtClean="0"/>
              <a:t>manually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28650" y="2541569"/>
            <a:ext cx="7886700" cy="4072379"/>
          </a:xfrm>
        </p:spPr>
        <p:txBody>
          <a:bodyPr/>
          <a:lstStyle/>
          <a:p>
            <a:r>
              <a:rPr lang="it-IT" dirty="0" smtClean="0"/>
              <a:t>Create a folder: e.g. </a:t>
            </a:r>
            <a:r>
              <a:rPr lang="it-IT" dirty="0" smtClean="0">
                <a:latin typeface="Courier New"/>
                <a:cs typeface="Courier New"/>
              </a:rPr>
              <a:t>starter</a:t>
            </a:r>
          </a:p>
          <a:p>
            <a:r>
              <a:rPr lang="it-IT" dirty="0" smtClean="0"/>
              <a:t>Download </a:t>
            </a:r>
            <a:r>
              <a:rPr lang="it-IT" dirty="0" err="1" smtClean="0"/>
              <a:t>this</a:t>
            </a:r>
            <a:r>
              <a:rPr lang="it-IT" dirty="0" smtClean="0"/>
              <a:t> zip in the folder:</a:t>
            </a:r>
          </a:p>
          <a:p>
            <a:pPr marL="457200" lvl="1" indent="0">
              <a:buNone/>
            </a:pPr>
            <a:r>
              <a:rPr lang="it-IT" dirty="0" smtClean="0">
                <a:latin typeface="Courier New"/>
                <a:cs typeface="Courier New"/>
              </a:rPr>
              <a:t>http://agilesites3-repo.s3.amazonaws</a:t>
            </a:r>
            <a:br>
              <a:rPr lang="it-IT" dirty="0" smtClean="0">
                <a:latin typeface="Courier New"/>
                <a:cs typeface="Courier New"/>
              </a:rPr>
            </a:br>
            <a:r>
              <a:rPr lang="it-IT" dirty="0" smtClean="0">
                <a:latin typeface="Courier New"/>
                <a:cs typeface="Courier New"/>
              </a:rPr>
              <a:t>/</a:t>
            </a:r>
            <a:r>
              <a:rPr lang="it-IT" dirty="0" err="1" smtClean="0">
                <a:latin typeface="Courier New"/>
                <a:cs typeface="Courier New"/>
              </a:rPr>
              <a:t>releases</a:t>
            </a:r>
            <a:r>
              <a:rPr lang="it-IT" dirty="0" smtClean="0">
                <a:latin typeface="Courier New"/>
                <a:cs typeface="Courier New"/>
              </a:rPr>
              <a:t>/11g/</a:t>
            </a:r>
            <a:r>
              <a:rPr lang="it-IT" dirty="0" err="1" smtClean="0">
                <a:latin typeface="Courier New"/>
                <a:cs typeface="Courier New"/>
              </a:rPr>
              <a:t>agilesites.zip</a:t>
            </a:r>
            <a:endParaRPr lang="it-IT" dirty="0" smtClean="0">
              <a:latin typeface="Courier New"/>
              <a:cs typeface="Courier New"/>
            </a:endParaRPr>
          </a:p>
          <a:p>
            <a:pPr lvl="2"/>
            <a:r>
              <a:rPr lang="it-IT" sz="2800" dirty="0" err="1" smtClean="0">
                <a:solidFill>
                  <a:srgbClr val="FFFF00"/>
                </a:solidFill>
              </a:rPr>
              <a:t>it</a:t>
            </a:r>
            <a:r>
              <a:rPr lang="it-IT" sz="2800" dirty="0" smtClean="0">
                <a:solidFill>
                  <a:srgbClr val="FFFF00"/>
                </a:solidFill>
              </a:rPr>
              <a:t> </a:t>
            </a:r>
            <a:r>
              <a:rPr lang="it-IT" sz="2800" dirty="0" err="1" smtClean="0">
                <a:solidFill>
                  <a:srgbClr val="FFFF00"/>
                </a:solidFill>
              </a:rPr>
              <a:t>is</a:t>
            </a:r>
            <a:r>
              <a:rPr lang="it-IT" sz="2800" dirty="0" smtClean="0">
                <a:solidFill>
                  <a:srgbClr val="FFFF00"/>
                </a:solidFill>
              </a:rPr>
              <a:t> a single URL, do </a:t>
            </a:r>
            <a:r>
              <a:rPr lang="it-IT" sz="2800" dirty="0" err="1" smtClean="0">
                <a:solidFill>
                  <a:srgbClr val="FFFF00"/>
                </a:solidFill>
              </a:rPr>
              <a:t>not</a:t>
            </a:r>
            <a:r>
              <a:rPr lang="it-IT" sz="2800" dirty="0" smtClean="0">
                <a:solidFill>
                  <a:srgbClr val="FFFF00"/>
                </a:solidFill>
              </a:rPr>
              <a:t> split!</a:t>
            </a:r>
            <a:r>
              <a:rPr lang="it-IT" dirty="0" smtClean="0"/>
              <a:t>		</a:t>
            </a:r>
          </a:p>
          <a:p>
            <a:r>
              <a:rPr lang="it-IT" dirty="0" err="1" smtClean="0"/>
              <a:t>Unzip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r>
              <a:rPr lang="it-IT" dirty="0" smtClean="0"/>
              <a:t> inside the folder </a:t>
            </a:r>
            <a:endParaRPr lang="it-IT" dirty="0"/>
          </a:p>
          <a:p>
            <a:r>
              <a:rPr lang="it-IT" dirty="0" err="1"/>
              <a:t>E</a:t>
            </a:r>
            <a:r>
              <a:rPr lang="it-IT" dirty="0" err="1" smtClean="0"/>
              <a:t>xecute</a:t>
            </a:r>
            <a:r>
              <a:rPr lang="it-IT" dirty="0" smtClean="0"/>
              <a:t> the </a:t>
            </a:r>
            <a:r>
              <a:rPr lang="it-IT" dirty="0" err="1" smtClean="0"/>
              <a:t>agilesites</a:t>
            </a:r>
            <a:r>
              <a:rPr lang="it-IT" dirty="0" smtClean="0"/>
              <a:t> script</a:t>
            </a:r>
          </a:p>
          <a:p>
            <a:pPr lvl="1"/>
            <a:r>
              <a:rPr lang="it-IT" dirty="0" err="1" smtClean="0"/>
              <a:t>Either</a:t>
            </a:r>
            <a:r>
              <a:rPr lang="it-IT" dirty="0" smtClean="0"/>
              <a:t> .</a:t>
            </a:r>
            <a:r>
              <a:rPr lang="it-IT" dirty="0" err="1" smtClean="0"/>
              <a:t>sh</a:t>
            </a:r>
            <a:r>
              <a:rPr lang="it-IT" dirty="0" smtClean="0"/>
              <a:t> for OSX/Linux or .</a:t>
            </a:r>
            <a:r>
              <a:rPr lang="it-IT" dirty="0" err="1" smtClean="0"/>
              <a:t>cmd</a:t>
            </a:r>
            <a:r>
              <a:rPr lang="it-IT" dirty="0" smtClean="0"/>
              <a:t> for Windows</a:t>
            </a:r>
          </a:p>
          <a:p>
            <a:pPr marL="0" indent="0">
              <a:buNone/>
            </a:pPr>
            <a:endParaRPr lang="it-IT" dirty="0"/>
          </a:p>
          <a:p>
            <a:pPr marL="457200" lvl="1" indent="0"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177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Alternative download </a:t>
            </a:r>
            <a:r>
              <a:rPr lang="it-IT" dirty="0" err="1" smtClean="0"/>
              <a:t>using</a:t>
            </a:r>
            <a:r>
              <a:rPr lang="it-IT" dirty="0" smtClean="0"/>
              <a:t> </a:t>
            </a:r>
            <a:r>
              <a:rPr lang="it-IT" dirty="0" err="1" smtClean="0"/>
              <a:t>git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35679" y="2554663"/>
            <a:ext cx="8720105" cy="4072379"/>
          </a:xfrm>
        </p:spPr>
        <p:txBody>
          <a:bodyPr/>
          <a:lstStyle/>
          <a:p>
            <a:r>
              <a:rPr lang="it-IT" dirty="0" err="1" smtClean="0"/>
              <a:t>Get</a:t>
            </a:r>
            <a:r>
              <a:rPr lang="it-IT" dirty="0" smtClean="0"/>
              <a:t> </a:t>
            </a:r>
            <a:r>
              <a:rPr lang="it-IT" dirty="0" err="1" smtClean="0">
                <a:latin typeface="Courier New"/>
                <a:cs typeface="Courier New"/>
              </a:rPr>
              <a:t>git</a:t>
            </a:r>
            <a:r>
              <a:rPr lang="it-IT" dirty="0" smtClean="0"/>
              <a:t> for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operating</a:t>
            </a:r>
            <a:r>
              <a:rPr lang="it-IT" dirty="0" smtClean="0"/>
              <a:t> </a:t>
            </a:r>
            <a:r>
              <a:rPr lang="it-IT" dirty="0" err="1" smtClean="0"/>
              <a:t>system</a:t>
            </a:r>
            <a:endParaRPr lang="it-IT" dirty="0" smtClean="0"/>
          </a:p>
          <a:p>
            <a:r>
              <a:rPr lang="it-IT" dirty="0"/>
              <a:t>Decide for a folder </a:t>
            </a:r>
            <a:r>
              <a:rPr lang="it-IT" dirty="0" err="1"/>
              <a:t>name</a:t>
            </a:r>
            <a:r>
              <a:rPr lang="it-IT" dirty="0"/>
              <a:t>: e.g. </a:t>
            </a:r>
            <a:r>
              <a:rPr lang="it-IT" dirty="0">
                <a:latin typeface="Courier New"/>
                <a:cs typeface="Courier New"/>
              </a:rPr>
              <a:t>starter</a:t>
            </a:r>
          </a:p>
          <a:p>
            <a:r>
              <a:rPr lang="it-IT" dirty="0" err="1" smtClean="0"/>
              <a:t>Execute</a:t>
            </a:r>
            <a:r>
              <a:rPr lang="it-IT" dirty="0" smtClean="0"/>
              <a:t> </a:t>
            </a:r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command</a:t>
            </a:r>
            <a:r>
              <a:rPr lang="it-IT" dirty="0" smtClean="0"/>
              <a:t> from the </a:t>
            </a:r>
            <a:r>
              <a:rPr lang="it-IT" dirty="0" err="1" smtClean="0"/>
              <a:t>parent</a:t>
            </a:r>
            <a:r>
              <a:rPr lang="it-IT" dirty="0" smtClean="0"/>
              <a:t> folder:</a:t>
            </a:r>
          </a:p>
          <a:p>
            <a:pPr marL="457200" lvl="1" indent="0">
              <a:buNone/>
            </a:pPr>
            <a:r>
              <a:rPr lang="it-IT" dirty="0" err="1" smtClean="0">
                <a:latin typeface="Courier New"/>
                <a:cs typeface="Courier New"/>
              </a:rPr>
              <a:t>git</a:t>
            </a:r>
            <a:r>
              <a:rPr lang="it-IT" dirty="0" smtClean="0">
                <a:latin typeface="Courier New"/>
                <a:cs typeface="Courier New"/>
              </a:rPr>
              <a:t> clone</a:t>
            </a:r>
            <a:br>
              <a:rPr lang="it-IT" dirty="0" smtClean="0">
                <a:latin typeface="Courier New"/>
                <a:cs typeface="Courier New"/>
              </a:rPr>
            </a:br>
            <a:r>
              <a:rPr lang="it-IT" dirty="0" smtClean="0">
                <a:latin typeface="Courier New"/>
                <a:cs typeface="Courier New"/>
              </a:rPr>
              <a:t>http://</a:t>
            </a:r>
            <a:r>
              <a:rPr lang="it-IT" dirty="0" err="1" smtClean="0">
                <a:latin typeface="Courier New"/>
                <a:cs typeface="Courier New"/>
              </a:rPr>
              <a:t>github.com</a:t>
            </a:r>
            <a:r>
              <a:rPr lang="it-IT" dirty="0" smtClean="0">
                <a:latin typeface="Courier New"/>
                <a:cs typeface="Courier New"/>
              </a:rPr>
              <a:t>/</a:t>
            </a:r>
            <a:r>
              <a:rPr lang="it-IT" dirty="0" err="1" smtClean="0">
                <a:latin typeface="Courier New"/>
                <a:cs typeface="Courier New"/>
              </a:rPr>
              <a:t>sciabarra</a:t>
            </a:r>
            <a:r>
              <a:rPr lang="it-IT" dirty="0" smtClean="0">
                <a:latin typeface="Courier New"/>
                <a:cs typeface="Courier New"/>
              </a:rPr>
              <a:t>/AgileSites3.11</a:t>
            </a:r>
            <a:r>
              <a:rPr lang="it-IT" dirty="0">
                <a:latin typeface="Courier New"/>
                <a:cs typeface="Courier New"/>
              </a:rPr>
              <a:t/>
            </a:r>
            <a:br>
              <a:rPr lang="it-IT" dirty="0">
                <a:latin typeface="Courier New"/>
                <a:cs typeface="Courier New"/>
              </a:rPr>
            </a:br>
            <a:r>
              <a:rPr lang="it-IT" dirty="0" smtClean="0">
                <a:latin typeface="Courier New"/>
                <a:cs typeface="Courier New"/>
              </a:rPr>
              <a:t>starter</a:t>
            </a:r>
          </a:p>
          <a:p>
            <a:pPr lvl="2"/>
            <a:r>
              <a:rPr lang="it-IT" dirty="0" err="1" smtClean="0">
                <a:solidFill>
                  <a:srgbClr val="FFFF00"/>
                </a:solidFill>
              </a:rPr>
              <a:t>it</a:t>
            </a:r>
            <a:r>
              <a:rPr lang="it-IT" dirty="0" smtClean="0">
                <a:solidFill>
                  <a:srgbClr val="FFFF00"/>
                </a:solidFill>
              </a:rPr>
              <a:t> </a:t>
            </a:r>
            <a:r>
              <a:rPr lang="it-IT" dirty="0" err="1" smtClean="0">
                <a:solidFill>
                  <a:srgbClr val="FFFF00"/>
                </a:solidFill>
              </a:rPr>
              <a:t>is</a:t>
            </a:r>
            <a:r>
              <a:rPr lang="it-IT" dirty="0" smtClean="0">
                <a:solidFill>
                  <a:srgbClr val="FFFF00"/>
                </a:solidFill>
              </a:rPr>
              <a:t> a single </a:t>
            </a:r>
            <a:r>
              <a:rPr lang="it-IT" dirty="0" err="1" smtClean="0">
                <a:solidFill>
                  <a:srgbClr val="FFFF00"/>
                </a:solidFill>
              </a:rPr>
              <a:t>command</a:t>
            </a:r>
            <a:r>
              <a:rPr lang="it-IT" dirty="0" smtClean="0">
                <a:solidFill>
                  <a:srgbClr val="FFFF00"/>
                </a:solidFill>
              </a:rPr>
              <a:t> line, do </a:t>
            </a:r>
            <a:r>
              <a:rPr lang="it-IT" dirty="0" err="1" smtClean="0">
                <a:solidFill>
                  <a:srgbClr val="FFFF00"/>
                </a:solidFill>
              </a:rPr>
              <a:t>not</a:t>
            </a:r>
            <a:r>
              <a:rPr lang="it-IT" dirty="0" smtClean="0">
                <a:solidFill>
                  <a:srgbClr val="FFFF00"/>
                </a:solidFill>
              </a:rPr>
              <a:t> split!</a:t>
            </a:r>
          </a:p>
          <a:p>
            <a:r>
              <a:rPr lang="it-IT" dirty="0" err="1" smtClean="0"/>
              <a:t>Cd</a:t>
            </a:r>
            <a:r>
              <a:rPr lang="it-IT" dirty="0" smtClean="0"/>
              <a:t> in the folder and </a:t>
            </a:r>
            <a:r>
              <a:rPr lang="it-IT" dirty="0" err="1" smtClean="0"/>
              <a:t>execute</a:t>
            </a:r>
            <a:r>
              <a:rPr lang="it-IT" dirty="0" smtClean="0"/>
              <a:t> </a:t>
            </a:r>
            <a:r>
              <a:rPr lang="it-IT" dirty="0"/>
              <a:t>the </a:t>
            </a:r>
            <a:r>
              <a:rPr lang="it-IT" dirty="0" err="1"/>
              <a:t>agilesites</a:t>
            </a:r>
            <a:r>
              <a:rPr lang="it-IT" dirty="0"/>
              <a:t> script</a:t>
            </a:r>
          </a:p>
          <a:p>
            <a:pPr lvl="1"/>
            <a:r>
              <a:rPr lang="it-IT" dirty="0" err="1"/>
              <a:t>Either</a:t>
            </a:r>
            <a:r>
              <a:rPr lang="it-IT" dirty="0"/>
              <a:t> .</a:t>
            </a:r>
            <a:r>
              <a:rPr lang="it-IT" dirty="0" err="1"/>
              <a:t>sh</a:t>
            </a:r>
            <a:r>
              <a:rPr lang="it-IT" dirty="0"/>
              <a:t> for OSX/Linux or .</a:t>
            </a:r>
            <a:r>
              <a:rPr lang="it-IT" dirty="0" err="1"/>
              <a:t>cmd</a:t>
            </a:r>
            <a:r>
              <a:rPr lang="it-IT" dirty="0"/>
              <a:t> for Windows</a:t>
            </a:r>
          </a:p>
          <a:p>
            <a:pPr marL="457200" lvl="1" indent="0">
              <a:buNone/>
            </a:pPr>
            <a:endParaRPr lang="it-IT" dirty="0"/>
          </a:p>
          <a:p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239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Install</a:t>
            </a:r>
            <a:r>
              <a:rPr lang="it-IT" dirty="0" smtClean="0"/>
              <a:t> </a:t>
            </a:r>
            <a:r>
              <a:rPr lang="it-IT" dirty="0" err="1" smtClean="0"/>
              <a:t>WebCenter</a:t>
            </a:r>
            <a:r>
              <a:rPr lang="it-IT" dirty="0" smtClean="0"/>
              <a:t> </a:t>
            </a:r>
            <a:r>
              <a:rPr lang="it-IT" dirty="0" err="1" smtClean="0"/>
              <a:t>Sites</a:t>
            </a:r>
            <a:r>
              <a:rPr lang="it-IT" dirty="0" smtClean="0"/>
              <a:t> 11g</a:t>
            </a:r>
            <a:endParaRPr lang="it-IT" dirty="0"/>
          </a:p>
        </p:txBody>
      </p:sp>
      <p:sp>
        <p:nvSpPr>
          <p:cNvPr id="8" name="Segnaposto contenuto 7"/>
          <p:cNvSpPr>
            <a:spLocks noGrp="1"/>
          </p:cNvSpPr>
          <p:nvPr>
            <p:ph idx="1"/>
          </p:nvPr>
        </p:nvSpPr>
        <p:spPr>
          <a:xfrm>
            <a:off x="628650" y="2567757"/>
            <a:ext cx="7886700" cy="4072379"/>
          </a:xfrm>
        </p:spPr>
        <p:txBody>
          <a:bodyPr/>
          <a:lstStyle/>
          <a:p>
            <a:r>
              <a:rPr lang="it-IT" dirty="0" err="1" smtClean="0"/>
              <a:t>Everything</a:t>
            </a:r>
            <a:r>
              <a:rPr lang="it-IT" dirty="0" smtClean="0"/>
              <a:t> </a:t>
            </a:r>
            <a:r>
              <a:rPr lang="it-IT" dirty="0" err="1" smtClean="0"/>
              <a:t>starting</a:t>
            </a:r>
            <a:r>
              <a:rPr lang="it-IT" dirty="0" smtClean="0"/>
              <a:t> with </a:t>
            </a:r>
            <a:r>
              <a:rPr lang="it-IT" dirty="0" smtClean="0">
                <a:latin typeface="Courier New"/>
                <a:cs typeface="Courier New"/>
              </a:rPr>
              <a:t>&gt;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should</a:t>
            </a:r>
            <a:r>
              <a:rPr lang="it-IT" dirty="0" smtClean="0"/>
              <a:t> be </a:t>
            </a:r>
            <a:r>
              <a:rPr lang="it-IT" dirty="0" err="1" smtClean="0"/>
              <a:t>executed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the </a:t>
            </a:r>
            <a:r>
              <a:rPr lang="it-IT" dirty="0" err="1" smtClean="0"/>
              <a:t>agilesites</a:t>
            </a:r>
            <a:r>
              <a:rPr lang="it-IT" dirty="0" smtClean="0"/>
              <a:t> </a:t>
            </a:r>
            <a:r>
              <a:rPr lang="it-IT" dirty="0" err="1" smtClean="0"/>
              <a:t>prompt</a:t>
            </a:r>
            <a:endParaRPr lang="it-IT" dirty="0" smtClean="0"/>
          </a:p>
          <a:p>
            <a:r>
              <a:rPr lang="it-IT" dirty="0" smtClean="0"/>
              <a:t>Downloading </a:t>
            </a:r>
            <a:r>
              <a:rPr lang="it-IT" dirty="0" err="1" smtClean="0"/>
              <a:t>Sites</a:t>
            </a:r>
            <a:endParaRPr lang="it-IT" dirty="0" smtClean="0"/>
          </a:p>
          <a:p>
            <a:pPr marL="457200" lvl="1" indent="0">
              <a:buNone/>
            </a:pPr>
            <a:r>
              <a:rPr lang="it-IT" dirty="0" smtClean="0">
                <a:latin typeface="Courier"/>
                <a:cs typeface="Courier"/>
              </a:rPr>
              <a:t>&gt; </a:t>
            </a:r>
            <a:r>
              <a:rPr lang="it-IT" dirty="0" err="1" smtClean="0">
                <a:latin typeface="Courier"/>
                <a:cs typeface="Courier"/>
              </a:rPr>
              <a:t>sitesDownload</a:t>
            </a:r>
            <a:r>
              <a:rPr lang="it-IT" dirty="0" smtClean="0">
                <a:latin typeface="Courier"/>
                <a:cs typeface="Courier"/>
              </a:rPr>
              <a:t> &lt;username&gt; &lt;password&gt;</a:t>
            </a:r>
          </a:p>
          <a:p>
            <a:pPr lvl="2"/>
            <a:r>
              <a:rPr lang="it-IT" dirty="0" err="1" smtClean="0">
                <a:latin typeface="+mj-lt"/>
                <a:cs typeface="Courier"/>
              </a:rPr>
              <a:t>you</a:t>
            </a:r>
            <a:r>
              <a:rPr lang="it-IT" dirty="0">
                <a:latin typeface="+mj-lt"/>
                <a:cs typeface="Courier"/>
              </a:rPr>
              <a:t> </a:t>
            </a:r>
            <a:r>
              <a:rPr lang="it-IT" dirty="0" smtClean="0">
                <a:latin typeface="+mj-lt"/>
                <a:cs typeface="Courier"/>
              </a:rPr>
              <a:t>must use </a:t>
            </a:r>
            <a:r>
              <a:rPr lang="it-IT" dirty="0" err="1" smtClean="0">
                <a:latin typeface="+mj-lt"/>
                <a:cs typeface="Courier"/>
              </a:rPr>
              <a:t>your</a:t>
            </a:r>
            <a:r>
              <a:rPr lang="it-IT" dirty="0" smtClean="0">
                <a:latin typeface="+mj-lt"/>
                <a:cs typeface="Courier"/>
              </a:rPr>
              <a:t> </a:t>
            </a:r>
            <a:r>
              <a:rPr lang="it-IT" dirty="0" err="1" smtClean="0">
                <a:latin typeface="+mj-lt"/>
                <a:cs typeface="Courier"/>
              </a:rPr>
              <a:t>oracle</a:t>
            </a:r>
            <a:r>
              <a:rPr lang="it-IT" dirty="0" smtClean="0">
                <a:latin typeface="+mj-lt"/>
                <a:cs typeface="Courier"/>
              </a:rPr>
              <a:t> </a:t>
            </a:r>
            <a:r>
              <a:rPr lang="it-IT" dirty="0" err="1" smtClean="0">
                <a:latin typeface="+mj-lt"/>
                <a:cs typeface="Courier"/>
              </a:rPr>
              <a:t>credentials</a:t>
            </a:r>
            <a:endParaRPr lang="it-IT" dirty="0" smtClean="0">
              <a:latin typeface="+mj-lt"/>
              <a:cs typeface="Courier"/>
            </a:endParaRPr>
          </a:p>
          <a:p>
            <a:r>
              <a:rPr lang="it-IT" dirty="0" err="1" smtClean="0">
                <a:latin typeface="+mj-lt"/>
                <a:cs typeface="Courier"/>
              </a:rPr>
              <a:t>Install</a:t>
            </a:r>
            <a:r>
              <a:rPr lang="it-IT" dirty="0" smtClean="0">
                <a:latin typeface="+mj-lt"/>
                <a:cs typeface="Courier"/>
              </a:rPr>
              <a:t> </a:t>
            </a:r>
            <a:r>
              <a:rPr lang="it-IT" dirty="0" err="1" smtClean="0">
                <a:latin typeface="+mj-lt"/>
                <a:cs typeface="Courier"/>
              </a:rPr>
              <a:t>Sites</a:t>
            </a:r>
            <a:r>
              <a:rPr lang="it-IT" dirty="0" smtClean="0">
                <a:latin typeface="+mj-lt"/>
                <a:cs typeface="Courier"/>
              </a:rPr>
              <a:t>:</a:t>
            </a:r>
          </a:p>
          <a:p>
            <a:pPr marL="457200" lvl="1" indent="0">
              <a:buNone/>
            </a:pPr>
            <a:r>
              <a:rPr lang="it-IT" dirty="0" smtClean="0">
                <a:latin typeface="Courier"/>
                <a:cs typeface="Courier"/>
              </a:rPr>
              <a:t>&gt; </a:t>
            </a:r>
            <a:r>
              <a:rPr lang="it-IT" dirty="0" err="1" smtClean="0">
                <a:latin typeface="Courier"/>
                <a:cs typeface="Courier"/>
              </a:rPr>
              <a:t>sitesInstall</a:t>
            </a:r>
            <a:endParaRPr lang="it-IT" dirty="0">
              <a:latin typeface="Courier"/>
              <a:cs typeface="Courier"/>
            </a:endParaRPr>
          </a:p>
          <a:p>
            <a:r>
              <a:rPr lang="it-IT" dirty="0" smtClean="0">
                <a:latin typeface="+mj-lt"/>
                <a:cs typeface="Courier"/>
              </a:rPr>
              <a:t>Log </a:t>
            </a:r>
            <a:r>
              <a:rPr lang="it-IT" dirty="0" err="1" smtClean="0">
                <a:latin typeface="+mj-lt"/>
                <a:cs typeface="Courier"/>
              </a:rPr>
              <a:t>into</a:t>
            </a:r>
            <a:r>
              <a:rPr lang="it-IT" dirty="0" smtClean="0">
                <a:latin typeface="+mj-lt"/>
                <a:cs typeface="Courier"/>
              </a:rPr>
              <a:t> </a:t>
            </a:r>
            <a:r>
              <a:rPr lang="it-IT" dirty="0" err="1" smtClean="0">
                <a:latin typeface="+mj-lt"/>
                <a:cs typeface="Courier"/>
              </a:rPr>
              <a:t>Sites</a:t>
            </a:r>
            <a:r>
              <a:rPr lang="it-IT" dirty="0" smtClean="0">
                <a:latin typeface="Courier"/>
                <a:cs typeface="Courier"/>
              </a:rPr>
              <a:t>:</a:t>
            </a:r>
          </a:p>
          <a:p>
            <a:pPr marL="457200" lvl="1" indent="0">
              <a:buNone/>
            </a:pPr>
            <a:r>
              <a:rPr lang="it-IT" dirty="0" smtClean="0">
                <a:latin typeface="Courier"/>
                <a:cs typeface="Courier"/>
              </a:rPr>
              <a:t>http://localhost:11800/</a:t>
            </a:r>
            <a:r>
              <a:rPr lang="it-IT" dirty="0" err="1" smtClean="0">
                <a:latin typeface="Courier"/>
                <a:cs typeface="Courier"/>
              </a:rPr>
              <a:t>cs</a:t>
            </a:r>
            <a:r>
              <a:rPr lang="it-IT" dirty="0" smtClean="0">
                <a:latin typeface="Courier"/>
                <a:cs typeface="Courier"/>
              </a:rPr>
              <a:t>/</a:t>
            </a:r>
          </a:p>
          <a:p>
            <a:pPr marL="457200" lvl="1" indent="0">
              <a:buNone/>
            </a:pPr>
            <a:r>
              <a:rPr lang="it-IT" dirty="0" smtClean="0">
                <a:latin typeface="Courier"/>
                <a:cs typeface="Courier"/>
              </a:rPr>
              <a:t>		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26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Use an IDE for editing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Generate </a:t>
            </a:r>
            <a:r>
              <a:rPr lang="it-IT" dirty="0" err="1"/>
              <a:t>eclipse</a:t>
            </a:r>
            <a:r>
              <a:rPr lang="it-IT" dirty="0"/>
              <a:t> </a:t>
            </a:r>
            <a:r>
              <a:rPr lang="it-IT" dirty="0" err="1"/>
              <a:t>configuration</a:t>
            </a:r>
            <a:r>
              <a:rPr lang="it-IT" dirty="0"/>
              <a:t> </a:t>
            </a:r>
            <a:r>
              <a:rPr lang="it-IT" dirty="0" err="1"/>
              <a:t>files</a:t>
            </a:r>
            <a:endParaRPr lang="it-IT" dirty="0"/>
          </a:p>
          <a:p>
            <a:pPr marL="457200" lvl="1" indent="0">
              <a:buNone/>
            </a:pPr>
            <a:r>
              <a:rPr lang="it-IT" dirty="0">
                <a:latin typeface="Courier"/>
                <a:cs typeface="Courier"/>
              </a:rPr>
              <a:t>&gt; </a:t>
            </a:r>
            <a:r>
              <a:rPr lang="it-IT" dirty="0" err="1">
                <a:latin typeface="Courier"/>
                <a:cs typeface="Courier"/>
              </a:rPr>
              <a:t>eclipse</a:t>
            </a:r>
            <a:endParaRPr lang="it-IT" dirty="0">
              <a:latin typeface="Courier"/>
              <a:cs typeface="Courier"/>
            </a:endParaRPr>
          </a:p>
          <a:p>
            <a:pPr lvl="1"/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edit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with </a:t>
            </a:r>
            <a:r>
              <a:rPr lang="it-IT" dirty="0" err="1" smtClean="0"/>
              <a:t>Eclipse</a:t>
            </a:r>
            <a:endParaRPr lang="it-IT" dirty="0" smtClean="0"/>
          </a:p>
          <a:p>
            <a:r>
              <a:rPr lang="it-IT" dirty="0" err="1" smtClean="0"/>
              <a:t>You</a:t>
            </a:r>
            <a:r>
              <a:rPr lang="it-IT" dirty="0" smtClean="0"/>
              <a:t> can </a:t>
            </a:r>
            <a:r>
              <a:rPr lang="it-IT" dirty="0" err="1" smtClean="0"/>
              <a:t>also</a:t>
            </a:r>
            <a:r>
              <a:rPr lang="it-IT" dirty="0" smtClean="0"/>
              <a:t> use </a:t>
            </a:r>
            <a:r>
              <a:rPr lang="it-IT" dirty="0" err="1" smtClean="0"/>
              <a:t>other</a:t>
            </a:r>
            <a:r>
              <a:rPr lang="it-IT" dirty="0" smtClean="0"/>
              <a:t> </a:t>
            </a:r>
            <a:r>
              <a:rPr lang="it-IT" dirty="0" err="1" smtClean="0"/>
              <a:t>editors</a:t>
            </a:r>
            <a:r>
              <a:rPr lang="it-IT" dirty="0" smtClean="0"/>
              <a:t> </a:t>
            </a:r>
            <a:r>
              <a:rPr lang="it-IT" dirty="0" err="1" smtClean="0"/>
              <a:t>like</a:t>
            </a:r>
            <a:r>
              <a:rPr lang="it-IT" dirty="0" smtClean="0"/>
              <a:t> </a:t>
            </a:r>
            <a:r>
              <a:rPr lang="it-IT" dirty="0" err="1" smtClean="0"/>
              <a:t>IntelliJ</a:t>
            </a:r>
            <a:r>
              <a:rPr lang="it-IT" dirty="0" smtClean="0"/>
              <a:t> or </a:t>
            </a:r>
            <a:r>
              <a:rPr lang="it-IT" dirty="0" err="1" smtClean="0"/>
              <a:t>Netbeans</a:t>
            </a:r>
            <a:r>
              <a:rPr lang="it-IT" dirty="0" smtClean="0"/>
              <a:t> </a:t>
            </a:r>
          </a:p>
          <a:p>
            <a:pPr lvl="1"/>
            <a:r>
              <a:rPr lang="it-IT" dirty="0" smtClean="0"/>
              <a:t>The </a:t>
            </a:r>
            <a:r>
              <a:rPr lang="it-IT" dirty="0" err="1" smtClean="0"/>
              <a:t>project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standard java-</a:t>
            </a:r>
            <a:r>
              <a:rPr lang="it-IT" dirty="0" err="1" smtClean="0"/>
              <a:t>only</a:t>
            </a:r>
            <a:r>
              <a:rPr lang="it-IT" dirty="0" smtClean="0"/>
              <a:t> </a:t>
            </a:r>
            <a:r>
              <a:rPr lang="it-IT" dirty="0" err="1" smtClean="0"/>
              <a:t>project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099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Control the Server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Control the server</a:t>
            </a:r>
          </a:p>
          <a:p>
            <a:pPr marL="457200" lvl="1" indent="0">
              <a:buNone/>
            </a:pPr>
            <a:r>
              <a:rPr lang="it-IT" dirty="0" smtClean="0">
                <a:latin typeface="Courier"/>
                <a:cs typeface="Courier"/>
              </a:rPr>
              <a:t>&gt; server status</a:t>
            </a:r>
          </a:p>
          <a:p>
            <a:pPr marL="457200" lvl="1" indent="0">
              <a:buNone/>
            </a:pPr>
            <a:r>
              <a:rPr lang="it-IT" dirty="0" smtClean="0">
                <a:latin typeface="Courier"/>
                <a:cs typeface="Courier"/>
              </a:rPr>
              <a:t>&gt; server stop</a:t>
            </a:r>
          </a:p>
          <a:p>
            <a:pPr marL="457200" lvl="1" indent="0">
              <a:buNone/>
            </a:pPr>
            <a:r>
              <a:rPr lang="it-IT" dirty="0" smtClean="0">
                <a:latin typeface="Courier"/>
                <a:cs typeface="Courier"/>
              </a:rPr>
              <a:t>&gt; server start</a:t>
            </a:r>
          </a:p>
          <a:p>
            <a:r>
              <a:rPr lang="it-IT" dirty="0" smtClean="0"/>
              <a:t>Generate a script for </a:t>
            </a:r>
            <a:r>
              <a:rPr lang="it-IT" dirty="0" err="1" smtClean="0"/>
              <a:t>starting</a:t>
            </a:r>
            <a:r>
              <a:rPr lang="it-IT" dirty="0" smtClean="0"/>
              <a:t> </a:t>
            </a:r>
            <a:r>
              <a:rPr lang="it-IT" dirty="0" err="1" smtClean="0"/>
              <a:t>sites</a:t>
            </a:r>
            <a:r>
              <a:rPr lang="it-IT" dirty="0" smtClean="0"/>
              <a:t>:</a:t>
            </a:r>
          </a:p>
          <a:p>
            <a:pPr marL="457200" lvl="1" indent="0">
              <a:buNone/>
            </a:pPr>
            <a:r>
              <a:rPr lang="it-IT" dirty="0" smtClean="0">
                <a:latin typeface="Courier"/>
                <a:cs typeface="Courier"/>
              </a:rPr>
              <a:t>&gt; server script</a:t>
            </a:r>
          </a:p>
          <a:p>
            <a:pPr marL="457200" lvl="1" indent="0">
              <a:buNone/>
            </a:pPr>
            <a:endParaRPr lang="it-IT" dirty="0" smtClean="0">
              <a:latin typeface="Courier"/>
              <a:cs typeface="Courier"/>
            </a:endParaRPr>
          </a:p>
          <a:p>
            <a:pPr lvl="1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042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Generate a new </a:t>
            </a:r>
            <a:r>
              <a:rPr lang="it-IT" dirty="0" err="1" smtClean="0"/>
              <a:t>WebSite</a:t>
            </a:r>
            <a:r>
              <a:rPr lang="it-IT" dirty="0" smtClean="0"/>
              <a:t> and </a:t>
            </a:r>
            <a:r>
              <a:rPr lang="it-IT" dirty="0" err="1" smtClean="0"/>
              <a:t>install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Decide for a </a:t>
            </a:r>
            <a:r>
              <a:rPr lang="it-IT" dirty="0" err="1" smtClean="0"/>
              <a:t>name</a:t>
            </a:r>
            <a:r>
              <a:rPr lang="it-IT" dirty="0"/>
              <a:t> </a:t>
            </a:r>
            <a:r>
              <a:rPr lang="it-IT" dirty="0" smtClean="0"/>
              <a:t>and a </a:t>
            </a:r>
            <a:r>
              <a:rPr lang="it-IT" dirty="0" err="1" smtClean="0"/>
              <a:t>prefix</a:t>
            </a:r>
            <a:r>
              <a:rPr lang="it-IT" dirty="0" smtClean="0"/>
              <a:t>: </a:t>
            </a:r>
            <a:br>
              <a:rPr lang="it-IT" dirty="0" smtClean="0"/>
            </a:br>
            <a:r>
              <a:rPr lang="it-IT" dirty="0" smtClean="0"/>
              <a:t>	e.g. Starter St </a:t>
            </a:r>
          </a:p>
          <a:p>
            <a:pPr marL="457200" lvl="1" indent="0">
              <a:buNone/>
            </a:pPr>
            <a:r>
              <a:rPr lang="it-IT" dirty="0" smtClean="0">
                <a:latin typeface="Courier"/>
                <a:cs typeface="Courier"/>
              </a:rPr>
              <a:t>&gt; </a:t>
            </a:r>
            <a:r>
              <a:rPr lang="it-IT" dirty="0" err="1" smtClean="0">
                <a:latin typeface="Courier"/>
                <a:cs typeface="Courier"/>
              </a:rPr>
              <a:t>asNewSite</a:t>
            </a:r>
            <a:r>
              <a:rPr lang="it-IT" dirty="0" smtClean="0">
                <a:latin typeface="Courier"/>
                <a:cs typeface="Courier"/>
              </a:rPr>
              <a:t> Starter St</a:t>
            </a:r>
          </a:p>
          <a:p>
            <a:r>
              <a:rPr lang="it-IT" dirty="0" err="1" smtClean="0"/>
              <a:t>Install</a:t>
            </a:r>
            <a:r>
              <a:rPr lang="it-IT" dirty="0" smtClean="0"/>
              <a:t> </a:t>
            </a:r>
            <a:r>
              <a:rPr lang="it-IT" dirty="0" err="1"/>
              <a:t>A</a:t>
            </a:r>
            <a:r>
              <a:rPr lang="it-IT" dirty="0" err="1" smtClean="0"/>
              <a:t>gilesites</a:t>
            </a:r>
            <a:r>
              <a:rPr lang="it-IT" dirty="0" smtClean="0"/>
              <a:t> and the </a:t>
            </a:r>
            <a:r>
              <a:rPr lang="it-IT" dirty="0" err="1" smtClean="0"/>
              <a:t>newly</a:t>
            </a:r>
            <a:r>
              <a:rPr lang="it-IT" dirty="0" smtClean="0"/>
              <a:t>  </a:t>
            </a:r>
            <a:r>
              <a:rPr lang="it-IT" dirty="0" err="1" smtClean="0"/>
              <a:t>created</a:t>
            </a:r>
            <a:r>
              <a:rPr lang="it-IT" dirty="0" smtClean="0"/>
              <a:t> site</a:t>
            </a:r>
          </a:p>
          <a:p>
            <a:pPr marL="457200" lvl="1" indent="0">
              <a:buNone/>
            </a:pPr>
            <a:r>
              <a:rPr lang="it-IT" dirty="0" smtClean="0">
                <a:latin typeface="Courier"/>
                <a:cs typeface="Courier"/>
              </a:rPr>
              <a:t>&gt; </a:t>
            </a:r>
            <a:r>
              <a:rPr lang="it-IT" dirty="0" err="1" smtClean="0">
                <a:latin typeface="Courier"/>
                <a:cs typeface="Courier"/>
              </a:rPr>
              <a:t>asSetup</a:t>
            </a:r>
            <a:endParaRPr lang="it-IT" dirty="0" smtClean="0">
              <a:latin typeface="Courier"/>
              <a:cs typeface="Courier"/>
            </a:endParaRPr>
          </a:p>
          <a:p>
            <a:r>
              <a:rPr lang="it-IT" dirty="0"/>
              <a:t>L</a:t>
            </a:r>
            <a:r>
              <a:rPr lang="it-IT" dirty="0" smtClean="0"/>
              <a:t>og </a:t>
            </a:r>
            <a:r>
              <a:rPr lang="it-IT" dirty="0" err="1" smtClean="0"/>
              <a:t>into</a:t>
            </a:r>
            <a:r>
              <a:rPr lang="it-IT" dirty="0" smtClean="0"/>
              <a:t> </a:t>
            </a:r>
            <a:r>
              <a:rPr lang="it-IT" dirty="0" err="1" smtClean="0"/>
              <a:t>sites</a:t>
            </a:r>
            <a:r>
              <a:rPr lang="it-IT" dirty="0" smtClean="0"/>
              <a:t> and create a new page </a:t>
            </a:r>
            <a:r>
              <a:rPr lang="it-IT" dirty="0" err="1" smtClean="0"/>
              <a:t>named</a:t>
            </a:r>
            <a:r>
              <a:rPr lang="it-IT" dirty="0" smtClean="0"/>
              <a:t> Home</a:t>
            </a:r>
          </a:p>
          <a:p>
            <a:r>
              <a:rPr lang="it-IT" dirty="0" err="1" smtClean="0"/>
              <a:t>You</a:t>
            </a:r>
            <a:r>
              <a:rPr lang="it-IT" dirty="0" smtClean="0"/>
              <a:t> can </a:t>
            </a:r>
            <a:r>
              <a:rPr lang="it-IT" dirty="0" err="1" smtClean="0"/>
              <a:t>see</a:t>
            </a:r>
            <a:r>
              <a:rPr lang="it-IT" dirty="0" smtClean="0"/>
              <a:t> </a:t>
            </a:r>
            <a:r>
              <a:rPr lang="it-IT" dirty="0" err="1" smtClean="0"/>
              <a:t>now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as</a:t>
            </a:r>
            <a:r>
              <a:rPr lang="it-IT" dirty="0" smtClean="0"/>
              <a:t>:</a:t>
            </a:r>
          </a:p>
          <a:p>
            <a:pPr marL="457200" lvl="1" indent="0">
              <a:buNone/>
            </a:pPr>
            <a:r>
              <a:rPr lang="it-IT" sz="2000" dirty="0" smtClean="0">
                <a:latin typeface="Courier"/>
                <a:cs typeface="Courier"/>
              </a:rPr>
              <a:t>http://localhost:11800/</a:t>
            </a:r>
            <a:r>
              <a:rPr lang="it-IT" sz="2000" dirty="0" err="1" smtClean="0">
                <a:latin typeface="Courier"/>
                <a:cs typeface="Courier"/>
              </a:rPr>
              <a:t>cs</a:t>
            </a:r>
            <a:r>
              <a:rPr lang="it-IT" sz="2000" dirty="0" smtClean="0">
                <a:latin typeface="Courier"/>
                <a:cs typeface="Courier"/>
              </a:rPr>
              <a:t>/Satellite/starter/</a:t>
            </a:r>
            <a:r>
              <a:rPr lang="it-IT" dirty="0" smtClean="0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764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>
          <a:xfrm>
            <a:off x="617248" y="1192491"/>
            <a:ext cx="2949178" cy="1058873"/>
          </a:xfrm>
        </p:spPr>
        <p:txBody>
          <a:bodyPr/>
          <a:lstStyle/>
          <a:p>
            <a:r>
              <a:rPr lang="it-IT" dirty="0" smtClean="0"/>
              <a:t>Lab</a:t>
            </a:r>
            <a:endParaRPr lang="it-IT" dirty="0"/>
          </a:p>
        </p:txBody>
      </p:sp>
      <p:sp>
        <p:nvSpPr>
          <p:cNvPr id="8" name="Segnaposto contenuto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 smtClean="0"/>
              <a:t>Install</a:t>
            </a:r>
            <a:r>
              <a:rPr lang="it-IT" dirty="0" smtClean="0"/>
              <a:t> </a:t>
            </a:r>
            <a:r>
              <a:rPr lang="it-IT" dirty="0" err="1" smtClean="0"/>
              <a:t>WebCenter</a:t>
            </a:r>
            <a:r>
              <a:rPr lang="it-IT" dirty="0" smtClean="0"/>
              <a:t> </a:t>
            </a:r>
            <a:r>
              <a:rPr lang="it-IT" dirty="0" err="1" smtClean="0"/>
              <a:t>Sites</a:t>
            </a:r>
            <a:endParaRPr lang="it-IT" dirty="0" smtClean="0"/>
          </a:p>
          <a:p>
            <a:r>
              <a:rPr lang="it-IT" dirty="0" smtClean="0"/>
              <a:t>Generate a new site</a:t>
            </a:r>
          </a:p>
          <a:p>
            <a:r>
              <a:rPr lang="it-IT" dirty="0" err="1" smtClean="0"/>
              <a:t>Install</a:t>
            </a:r>
            <a:r>
              <a:rPr lang="it-IT" dirty="0" smtClean="0"/>
              <a:t> </a:t>
            </a:r>
            <a:r>
              <a:rPr lang="it-IT" dirty="0" err="1" smtClean="0"/>
              <a:t>agilesites</a:t>
            </a:r>
            <a:r>
              <a:rPr lang="it-IT" dirty="0" smtClean="0"/>
              <a:t> and the new site</a:t>
            </a:r>
          </a:p>
          <a:p>
            <a:r>
              <a:rPr lang="it-IT" dirty="0" err="1" smtClean="0"/>
              <a:t>Check</a:t>
            </a:r>
            <a:r>
              <a:rPr lang="it-IT" dirty="0" smtClean="0"/>
              <a:t>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get</a:t>
            </a:r>
            <a:r>
              <a:rPr lang="it-IT" dirty="0" smtClean="0"/>
              <a:t> the </a:t>
            </a:r>
            <a:r>
              <a:rPr lang="it-IT" dirty="0" err="1" smtClean="0"/>
              <a:t>ErrorPage</a:t>
            </a:r>
            <a:endParaRPr lang="it-IT" dirty="0"/>
          </a:p>
          <a:p>
            <a:r>
              <a:rPr lang="it-IT" dirty="0" smtClean="0"/>
              <a:t>Create a page </a:t>
            </a:r>
            <a:r>
              <a:rPr lang="it-IT" dirty="0" err="1" smtClean="0"/>
              <a:t>named</a:t>
            </a:r>
            <a:r>
              <a:rPr lang="it-IT" dirty="0" smtClean="0"/>
              <a:t> Home</a:t>
            </a:r>
          </a:p>
          <a:p>
            <a:r>
              <a:rPr lang="it-IT" dirty="0" err="1" smtClean="0"/>
              <a:t>Check</a:t>
            </a:r>
            <a:r>
              <a:rPr lang="it-IT" dirty="0" smtClean="0"/>
              <a:t>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get</a:t>
            </a:r>
            <a:r>
              <a:rPr lang="it-IT" dirty="0" smtClean="0"/>
              <a:t> the Home Page</a:t>
            </a:r>
          </a:p>
          <a:p>
            <a:endParaRPr lang="it-IT" dirty="0"/>
          </a:p>
        </p:txBody>
      </p:sp>
      <p:sp>
        <p:nvSpPr>
          <p:cNvPr id="9" name="Segnaposto testo 8"/>
          <p:cNvSpPr>
            <a:spLocks noGrp="1"/>
          </p:cNvSpPr>
          <p:nvPr>
            <p:ph type="body" sz="half" idx="2"/>
          </p:nvPr>
        </p:nvSpPr>
        <p:spPr>
          <a:xfrm>
            <a:off x="617248" y="2307782"/>
            <a:ext cx="2949178" cy="3811588"/>
          </a:xfrm>
        </p:spPr>
        <p:txBody>
          <a:bodyPr/>
          <a:lstStyle/>
          <a:p>
            <a:r>
              <a:rPr lang="it-IT" dirty="0" smtClean="0"/>
              <a:t>Goal: </a:t>
            </a:r>
            <a:r>
              <a:rPr lang="it-IT" dirty="0" err="1" smtClean="0"/>
              <a:t>Installing</a:t>
            </a:r>
            <a:r>
              <a:rPr lang="it-IT" dirty="0" smtClean="0"/>
              <a:t> WCS and create a new agile Site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28" y="3024909"/>
            <a:ext cx="3839913" cy="353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892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Module</a:t>
            </a:r>
            <a:r>
              <a:rPr lang="it-IT" dirty="0" smtClean="0"/>
              <a:t>: Site </a:t>
            </a:r>
            <a:r>
              <a:rPr lang="it-IT" dirty="0" err="1" smtClean="0"/>
              <a:t>Structure</a:t>
            </a:r>
            <a:endParaRPr lang="it-IT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in a Site?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311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verticale 7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it-IT" dirty="0" smtClean="0"/>
              <a:t>Site </a:t>
            </a:r>
            <a:r>
              <a:rPr lang="it-IT" dirty="0" err="1" smtClean="0"/>
              <a:t>Structure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1" name="Immagine 10" descr="Java_-_Starter_src_main_java_starter_model_page_StHome_java_-_Eclipse_-__Users_msciab_Documents_worksp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0" y="930658"/>
            <a:ext cx="6927269" cy="585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67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316924" y="788904"/>
            <a:ext cx="7886700" cy="1325563"/>
          </a:xfrm>
        </p:spPr>
        <p:txBody>
          <a:bodyPr/>
          <a:lstStyle/>
          <a:p>
            <a:r>
              <a:rPr lang="it-IT" dirty="0" err="1" smtClean="0"/>
              <a:t>Main</a:t>
            </a:r>
            <a:r>
              <a:rPr lang="it-IT" dirty="0" smtClean="0"/>
              <a:t> Site Definition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Immagine 5" descr="Java_-_Starter_src_main_java_starter_Starter_java_-_Eclipse_-__Users_msciab_Documents_worksp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1816100"/>
            <a:ext cx="57531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757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WebCenter</a:t>
            </a:r>
            <a:r>
              <a:rPr lang="it-IT" dirty="0" smtClean="0"/>
              <a:t> </a:t>
            </a:r>
            <a:r>
              <a:rPr lang="it-IT" dirty="0" err="1" smtClean="0"/>
              <a:t>Sites</a:t>
            </a:r>
            <a:r>
              <a:rPr lang="it-IT" dirty="0" smtClean="0"/>
              <a:t> 11g</a:t>
            </a:r>
            <a:endParaRPr lang="it-IT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Recalling</a:t>
            </a:r>
            <a:r>
              <a:rPr lang="it-IT" dirty="0" smtClean="0"/>
              <a:t> </a:t>
            </a:r>
            <a:r>
              <a:rPr lang="it-IT" dirty="0" err="1"/>
              <a:t>k</a:t>
            </a:r>
            <a:r>
              <a:rPr lang="it-IT" dirty="0" err="1" smtClean="0"/>
              <a:t>ey</a:t>
            </a:r>
            <a:r>
              <a:rPr lang="it-IT" dirty="0" smtClean="0"/>
              <a:t> </a:t>
            </a:r>
            <a:r>
              <a:rPr lang="it-IT" dirty="0" err="1" smtClean="0"/>
              <a:t>concepts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68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Configurations</a:t>
            </a:r>
            <a:endParaRPr lang="it-IT" dirty="0"/>
          </a:p>
        </p:txBody>
      </p:sp>
      <p:sp>
        <p:nvSpPr>
          <p:cNvPr id="5" name="Segnaposto contenuto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smtClean="0"/>
              <a:t>Router</a:t>
            </a:r>
          </a:p>
          <a:p>
            <a:pPr lvl="1"/>
            <a:r>
              <a:rPr lang="it-IT" dirty="0" err="1" smtClean="0"/>
              <a:t>decode</a:t>
            </a:r>
            <a:r>
              <a:rPr lang="it-IT" dirty="0" smtClean="0"/>
              <a:t>/</a:t>
            </a:r>
            <a:r>
              <a:rPr lang="it-IT" dirty="0" err="1" smtClean="0"/>
              <a:t>encore</a:t>
            </a:r>
            <a:r>
              <a:rPr lang="it-IT" dirty="0" smtClean="0"/>
              <a:t> </a:t>
            </a:r>
            <a:r>
              <a:rPr lang="it-IT" dirty="0" err="1" smtClean="0"/>
              <a:t>urls</a:t>
            </a:r>
            <a:endParaRPr lang="it-IT" dirty="0" smtClean="0"/>
          </a:p>
          <a:p>
            <a:pPr marL="457200" lvl="1" indent="0">
              <a:buNone/>
            </a:pPr>
            <a:r>
              <a:rPr lang="it-IT" u="sng" dirty="0" err="1" smtClean="0"/>
              <a:t>programmatically</a:t>
            </a:r>
            <a:endParaRPr lang="it-IT" u="sng" dirty="0" smtClean="0"/>
          </a:p>
          <a:p>
            <a:pPr lvl="1"/>
            <a:r>
              <a:rPr lang="it-IT" b="1" dirty="0" err="1" smtClean="0"/>
              <a:t>route</a:t>
            </a:r>
            <a:r>
              <a:rPr lang="it-IT" dirty="0" smtClean="0"/>
              <a:t> </a:t>
            </a:r>
            <a:br>
              <a:rPr lang="it-IT" dirty="0" smtClean="0"/>
            </a:br>
            <a:r>
              <a:rPr lang="it-IT" dirty="0" err="1" smtClean="0"/>
              <a:t>get</a:t>
            </a:r>
            <a:r>
              <a:rPr lang="it-IT" dirty="0" smtClean="0"/>
              <a:t> an </a:t>
            </a:r>
            <a:r>
              <a:rPr lang="it-IT" dirty="0" err="1" smtClean="0"/>
              <a:t>url</a:t>
            </a:r>
            <a:r>
              <a:rPr lang="it-IT" dirty="0" smtClean="0"/>
              <a:t> and </a:t>
            </a:r>
            <a:r>
              <a:rPr lang="it-IT" dirty="0" err="1" smtClean="0"/>
              <a:t>calls</a:t>
            </a:r>
            <a:r>
              <a:rPr lang="it-IT" dirty="0" smtClean="0"/>
              <a:t> a </a:t>
            </a:r>
            <a:r>
              <a:rPr lang="it-IT" dirty="0" err="1" smtClean="0"/>
              <a:t>CSElement</a:t>
            </a:r>
            <a:endParaRPr lang="it-IT" dirty="0" smtClean="0"/>
          </a:p>
          <a:p>
            <a:pPr lvl="1"/>
            <a:r>
              <a:rPr lang="it-IT" b="1" dirty="0" smtClean="0"/>
              <a:t>link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err="1" smtClean="0"/>
              <a:t>get</a:t>
            </a:r>
            <a:r>
              <a:rPr lang="it-IT" dirty="0" smtClean="0"/>
              <a:t> an </a:t>
            </a:r>
            <a:r>
              <a:rPr lang="it-IT" dirty="0" err="1" smtClean="0"/>
              <a:t>asset</a:t>
            </a:r>
            <a:r>
              <a:rPr lang="it-IT" dirty="0" smtClean="0"/>
              <a:t> and </a:t>
            </a:r>
            <a:r>
              <a:rPr lang="it-IT" dirty="0" err="1" smtClean="0"/>
              <a:t>returns</a:t>
            </a:r>
            <a:r>
              <a:rPr lang="it-IT" dirty="0" smtClean="0"/>
              <a:t> an URL</a:t>
            </a:r>
            <a:endParaRPr lang="it-IT" dirty="0"/>
          </a:p>
          <a:p>
            <a:pPr lvl="2"/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err="1" smtClean="0"/>
              <a:t>Config</a:t>
            </a:r>
            <a:endParaRPr lang="it-IT" dirty="0" smtClean="0"/>
          </a:p>
          <a:p>
            <a:pPr lvl="1"/>
            <a:r>
              <a:rPr lang="it-IT" dirty="0" err="1" smtClean="0"/>
              <a:t>maps</a:t>
            </a:r>
            <a:r>
              <a:rPr lang="it-IT" dirty="0" smtClean="0"/>
              <a:t> </a:t>
            </a:r>
            <a:r>
              <a:rPr lang="it-IT" dirty="0" err="1" smtClean="0"/>
              <a:t>type</a:t>
            </a:r>
            <a:r>
              <a:rPr lang="it-IT" dirty="0" smtClean="0"/>
              <a:t> </a:t>
            </a:r>
            <a:r>
              <a:rPr lang="it-IT" dirty="0" err="1" smtClean="0"/>
              <a:t>names</a:t>
            </a:r>
            <a:r>
              <a:rPr lang="it-IT" dirty="0" smtClean="0"/>
              <a:t> in </a:t>
            </a:r>
            <a:r>
              <a:rPr lang="it-IT" dirty="0" err="1" smtClean="0"/>
              <a:t>attribute</a:t>
            </a:r>
            <a:r>
              <a:rPr lang="it-IT" dirty="0" smtClean="0"/>
              <a:t> </a:t>
            </a:r>
            <a:r>
              <a:rPr lang="it-IT" dirty="0" err="1" smtClean="0"/>
              <a:t>names</a:t>
            </a:r>
            <a:endParaRPr lang="it-IT" dirty="0" smtClean="0"/>
          </a:p>
          <a:p>
            <a:pPr lvl="1"/>
            <a:r>
              <a:rPr lang="it-IT" dirty="0" smtClean="0"/>
              <a:t>(</a:t>
            </a:r>
            <a:r>
              <a:rPr lang="it-IT" dirty="0" err="1" smtClean="0"/>
              <a:t>workaround</a:t>
            </a:r>
            <a:r>
              <a:rPr lang="it-IT" dirty="0" smtClean="0"/>
              <a:t> for a </a:t>
            </a:r>
            <a:r>
              <a:rPr lang="it-IT" dirty="0" err="1" smtClean="0"/>
              <a:t>limitation</a:t>
            </a:r>
            <a:r>
              <a:rPr lang="it-IT" dirty="0" smtClean="0"/>
              <a:t> of the </a:t>
            </a:r>
            <a:r>
              <a:rPr lang="it-IT" dirty="0" err="1" smtClean="0"/>
              <a:t>Sites</a:t>
            </a:r>
            <a:r>
              <a:rPr lang="it-IT" dirty="0" smtClean="0"/>
              <a:t> API)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918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Basic Content Model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Types</a:t>
            </a:r>
            <a:r>
              <a:rPr lang="it-IT" dirty="0" smtClean="0"/>
              <a:t>:</a:t>
            </a:r>
          </a:p>
          <a:p>
            <a:pPr lvl="1"/>
            <a:r>
              <a:rPr lang="it-IT" dirty="0" smtClean="0"/>
              <a:t>Page</a:t>
            </a:r>
          </a:p>
          <a:p>
            <a:pPr lvl="2"/>
            <a:r>
              <a:rPr lang="it-IT" dirty="0" smtClean="0"/>
              <a:t>the </a:t>
            </a:r>
            <a:r>
              <a:rPr lang="it-IT" dirty="0" err="1" smtClean="0"/>
              <a:t>built</a:t>
            </a:r>
            <a:r>
              <a:rPr lang="it-IT" dirty="0" smtClean="0"/>
              <a:t> in Page </a:t>
            </a:r>
            <a:r>
              <a:rPr lang="it-IT" dirty="0" err="1" smtClean="0"/>
              <a:t>type</a:t>
            </a:r>
            <a:endParaRPr lang="it-IT" dirty="0" smtClean="0"/>
          </a:p>
          <a:p>
            <a:pPr lvl="1"/>
            <a:r>
              <a:rPr lang="it-IT" dirty="0" err="1" smtClean="0"/>
              <a:t>StContent</a:t>
            </a:r>
            <a:endParaRPr lang="it-IT" dirty="0" smtClean="0"/>
          </a:p>
          <a:p>
            <a:pPr lvl="2"/>
            <a:r>
              <a:rPr lang="it-IT" dirty="0" smtClean="0"/>
              <a:t>a </a:t>
            </a:r>
            <a:r>
              <a:rPr lang="it-IT" dirty="0" err="1" smtClean="0"/>
              <a:t>content</a:t>
            </a:r>
            <a:r>
              <a:rPr lang="it-IT" dirty="0" smtClean="0"/>
              <a:t> </a:t>
            </a:r>
            <a:r>
              <a:rPr lang="it-IT" dirty="0" err="1" smtClean="0"/>
              <a:t>type</a:t>
            </a:r>
            <a:r>
              <a:rPr lang="it-IT" dirty="0"/>
              <a:t> </a:t>
            </a:r>
            <a:r>
              <a:rPr lang="it-IT" dirty="0" smtClean="0"/>
              <a:t>of a </a:t>
            </a:r>
            <a:r>
              <a:rPr lang="it-IT" dirty="0" err="1" smtClean="0"/>
              <a:t>flex</a:t>
            </a:r>
            <a:r>
              <a:rPr lang="it-IT" dirty="0" smtClean="0"/>
              <a:t> family</a:t>
            </a:r>
          </a:p>
          <a:p>
            <a:pPr lvl="1"/>
            <a:r>
              <a:rPr lang="it-IT" dirty="0" err="1" smtClean="0"/>
              <a:t>StParent</a:t>
            </a:r>
            <a:endParaRPr lang="it-IT" dirty="0" smtClean="0"/>
          </a:p>
          <a:p>
            <a:pPr lvl="2"/>
            <a:r>
              <a:rPr lang="it-IT" dirty="0" smtClean="0"/>
              <a:t>a </a:t>
            </a:r>
            <a:r>
              <a:rPr lang="it-IT" dirty="0" err="1" smtClean="0"/>
              <a:t>parent</a:t>
            </a:r>
            <a:r>
              <a:rPr lang="it-IT" dirty="0" smtClean="0"/>
              <a:t> </a:t>
            </a:r>
            <a:r>
              <a:rPr lang="it-IT" dirty="0" err="1" smtClean="0"/>
              <a:t>type</a:t>
            </a:r>
            <a:r>
              <a:rPr lang="it-IT" dirty="0" smtClean="0"/>
              <a:t> of a </a:t>
            </a:r>
            <a:r>
              <a:rPr lang="it-IT" dirty="0" err="1" smtClean="0"/>
              <a:t>flex</a:t>
            </a:r>
            <a:r>
              <a:rPr lang="it-IT" dirty="0" smtClean="0"/>
              <a:t> family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err="1" smtClean="0"/>
              <a:t>Subtypes</a:t>
            </a:r>
            <a:endParaRPr lang="it-IT" dirty="0" smtClean="0"/>
          </a:p>
          <a:p>
            <a:pPr lvl="1"/>
            <a:r>
              <a:rPr lang="it-IT" dirty="0" err="1" smtClean="0"/>
              <a:t>StHome</a:t>
            </a:r>
            <a:endParaRPr lang="it-IT" dirty="0" smtClean="0"/>
          </a:p>
          <a:p>
            <a:pPr lvl="2"/>
            <a:r>
              <a:rPr lang="it-IT" dirty="0" smtClean="0"/>
              <a:t>A </a:t>
            </a:r>
            <a:r>
              <a:rPr lang="it-IT" dirty="0" err="1" smtClean="0"/>
              <a:t>subtype</a:t>
            </a:r>
            <a:r>
              <a:rPr lang="it-IT" dirty="0" smtClean="0"/>
              <a:t> of Page for </a:t>
            </a:r>
            <a:r>
              <a:rPr lang="it-IT" dirty="0" err="1" smtClean="0"/>
              <a:t>rendering</a:t>
            </a:r>
            <a:r>
              <a:rPr lang="it-IT" dirty="0" smtClean="0"/>
              <a:t> the Home Page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019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Basic Templates &amp; </a:t>
            </a:r>
            <a:r>
              <a:rPr lang="it-IT" dirty="0" err="1" smtClean="0"/>
              <a:t>CSElements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CSElement</a:t>
            </a:r>
            <a:endParaRPr lang="it-IT" dirty="0" smtClean="0"/>
          </a:p>
          <a:p>
            <a:pPr lvl="1"/>
            <a:r>
              <a:rPr lang="it-IT" dirty="0" smtClean="0"/>
              <a:t>Starter</a:t>
            </a:r>
          </a:p>
          <a:p>
            <a:pPr lvl="2"/>
            <a:r>
              <a:rPr lang="it-IT" dirty="0" smtClean="0"/>
              <a:t>the </a:t>
            </a:r>
            <a:r>
              <a:rPr lang="it-IT" dirty="0" err="1" smtClean="0"/>
              <a:t>wrapper</a:t>
            </a:r>
            <a:endParaRPr lang="it-IT" dirty="0" smtClean="0"/>
          </a:p>
          <a:p>
            <a:pPr lvl="1"/>
            <a:r>
              <a:rPr lang="it-IT" dirty="0" err="1" smtClean="0"/>
              <a:t>StError</a:t>
            </a:r>
            <a:endParaRPr lang="it-IT" dirty="0" smtClean="0"/>
          </a:p>
          <a:p>
            <a:pPr lvl="2"/>
            <a:r>
              <a:rPr lang="it-IT" dirty="0" smtClean="0"/>
              <a:t>default </a:t>
            </a:r>
            <a:r>
              <a:rPr lang="it-IT" dirty="0" err="1" smtClean="0"/>
              <a:t>error</a:t>
            </a:r>
            <a:r>
              <a:rPr lang="it-IT" dirty="0" smtClean="0"/>
              <a:t> page</a:t>
            </a:r>
          </a:p>
          <a:p>
            <a:pPr lvl="1"/>
            <a:r>
              <a:rPr lang="it-IT" dirty="0" err="1" smtClean="0"/>
              <a:t>StTester</a:t>
            </a:r>
            <a:endParaRPr lang="it-IT" dirty="0" smtClean="0"/>
          </a:p>
          <a:p>
            <a:pPr lvl="2"/>
            <a:r>
              <a:rPr lang="it-IT" dirty="0" smtClean="0"/>
              <a:t>test </a:t>
            </a:r>
            <a:r>
              <a:rPr lang="it-IT" dirty="0" err="1" smtClean="0"/>
              <a:t>runner</a:t>
            </a:r>
            <a:r>
              <a:rPr lang="it-IT" dirty="0" smtClean="0"/>
              <a:t> for </a:t>
            </a:r>
            <a:r>
              <a:rPr lang="it-IT" dirty="0" err="1" smtClean="0"/>
              <a:t>integration</a:t>
            </a:r>
            <a:r>
              <a:rPr lang="it-IT" dirty="0" smtClean="0"/>
              <a:t> </a:t>
            </a:r>
            <a:r>
              <a:rPr lang="it-IT" dirty="0" err="1" smtClean="0"/>
              <a:t>tests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845966" y="2526384"/>
            <a:ext cx="3886200" cy="3246343"/>
          </a:xfrm>
        </p:spPr>
        <p:txBody>
          <a:bodyPr/>
          <a:lstStyle/>
          <a:p>
            <a:r>
              <a:rPr lang="it-IT" dirty="0" smtClean="0"/>
              <a:t>Templates</a:t>
            </a:r>
          </a:p>
          <a:p>
            <a:pPr lvl="1"/>
            <a:r>
              <a:rPr lang="it-IT" dirty="0" err="1" smtClean="0"/>
              <a:t>StHomeLayout</a:t>
            </a:r>
            <a:endParaRPr lang="it-IT" dirty="0" smtClean="0"/>
          </a:p>
          <a:p>
            <a:pPr lvl="2"/>
            <a:r>
              <a:rPr lang="it-IT" dirty="0" err="1" smtClean="0"/>
              <a:t>template</a:t>
            </a:r>
            <a:r>
              <a:rPr lang="it-IT" dirty="0" smtClean="0"/>
              <a:t> for the home page</a:t>
            </a:r>
          </a:p>
          <a:p>
            <a:r>
              <a:rPr lang="it-IT" dirty="0" err="1" smtClean="0"/>
              <a:t>Mockup</a:t>
            </a:r>
            <a:endParaRPr lang="it-IT" dirty="0" smtClean="0"/>
          </a:p>
          <a:p>
            <a:pPr lvl="1"/>
            <a:r>
              <a:rPr lang="it-IT" dirty="0" err="1" smtClean="0"/>
              <a:t>template.html</a:t>
            </a:r>
            <a:endParaRPr lang="it-IT" dirty="0" smtClean="0"/>
          </a:p>
          <a:p>
            <a:pPr lvl="2"/>
            <a:r>
              <a:rPr lang="it-IT" dirty="0" err="1" smtClean="0"/>
              <a:t>used</a:t>
            </a:r>
            <a:r>
              <a:rPr lang="it-IT" dirty="0" smtClean="0"/>
              <a:t> by </a:t>
            </a:r>
            <a:r>
              <a:rPr lang="it-IT" dirty="0" err="1" smtClean="0"/>
              <a:t>all</a:t>
            </a:r>
            <a:r>
              <a:rPr lang="it-IT" dirty="0" smtClean="0"/>
              <a:t> the </a:t>
            </a:r>
            <a:r>
              <a:rPr lang="it-IT" dirty="0" err="1" smtClean="0"/>
              <a:t>templates</a:t>
            </a:r>
            <a:r>
              <a:rPr lang="it-IT" dirty="0" smtClean="0"/>
              <a:t> </a:t>
            </a:r>
            <a:r>
              <a:rPr lang="it-IT" dirty="0" err="1" smtClean="0"/>
              <a:t>ans</a:t>
            </a:r>
            <a:r>
              <a:rPr lang="it-IT" dirty="0" smtClean="0"/>
              <a:t> </a:t>
            </a:r>
            <a:r>
              <a:rPr lang="it-IT" dirty="0" err="1" smtClean="0"/>
              <a:t>cselements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746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Tests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67014" y="2468657"/>
            <a:ext cx="3886200" cy="4112492"/>
          </a:xfrm>
        </p:spPr>
        <p:txBody>
          <a:bodyPr/>
          <a:lstStyle/>
          <a:p>
            <a:r>
              <a:rPr lang="it-IT" dirty="0" smtClean="0"/>
              <a:t>Unit </a:t>
            </a:r>
            <a:r>
              <a:rPr lang="it-IT" dirty="0" err="1" smtClean="0"/>
              <a:t>Tests</a:t>
            </a:r>
            <a:endParaRPr lang="it-IT" dirty="0" smtClean="0"/>
          </a:p>
          <a:p>
            <a:pPr lvl="1"/>
            <a:r>
              <a:rPr lang="it-IT" dirty="0" err="1" smtClean="0"/>
              <a:t>StErrorTest</a:t>
            </a:r>
            <a:endParaRPr lang="it-IT" dirty="0" smtClean="0"/>
          </a:p>
          <a:p>
            <a:pPr lvl="1"/>
            <a:r>
              <a:rPr lang="it-IT" dirty="0" err="1" smtClean="0"/>
              <a:t>StHomeLayoutTest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61239" y="2341656"/>
            <a:ext cx="3886200" cy="4112492"/>
          </a:xfrm>
        </p:spPr>
        <p:txBody>
          <a:bodyPr/>
          <a:lstStyle/>
          <a:p>
            <a:r>
              <a:rPr lang="it-IT" dirty="0" smtClean="0"/>
              <a:t>Integration </a:t>
            </a:r>
            <a:r>
              <a:rPr lang="it-IT" dirty="0" err="1" smtClean="0"/>
              <a:t>Tests</a:t>
            </a:r>
            <a:endParaRPr lang="it-IT" dirty="0" smtClean="0"/>
          </a:p>
          <a:p>
            <a:pPr lvl="1"/>
            <a:r>
              <a:rPr lang="it-IT" dirty="0" err="1" smtClean="0"/>
              <a:t>StErrorTest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3" y="4111337"/>
            <a:ext cx="3878154" cy="215784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654" y="3469409"/>
            <a:ext cx="38989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994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AgileSites</a:t>
            </a:r>
            <a:r>
              <a:rPr lang="it-IT" dirty="0" smtClean="0"/>
              <a:t> ABC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Env</a:t>
            </a:r>
            <a:r>
              <a:rPr lang="it-IT" dirty="0" smtClean="0"/>
              <a:t>:</a:t>
            </a:r>
          </a:p>
          <a:p>
            <a:pPr marL="0" indent="0">
              <a:buNone/>
            </a:pPr>
            <a:endParaRPr lang="it-IT" dirty="0" smtClean="0"/>
          </a:p>
          <a:p>
            <a:r>
              <a:rPr lang="it-IT" dirty="0" err="1" smtClean="0"/>
              <a:t>Asset</a:t>
            </a:r>
            <a:r>
              <a:rPr lang="it-IT" dirty="0" smtClean="0"/>
              <a:t>:</a:t>
            </a:r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66512" y="4581475"/>
            <a:ext cx="3886200" cy="4112492"/>
          </a:xfrm>
        </p:spPr>
        <p:txBody>
          <a:bodyPr/>
          <a:lstStyle/>
          <a:p>
            <a:endParaRPr lang="it-IT" dirty="0" smtClean="0"/>
          </a:p>
          <a:p>
            <a:r>
              <a:rPr lang="it-IT" dirty="0" err="1" smtClean="0"/>
              <a:t>Picker</a:t>
            </a:r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 smtClean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74" y="2145602"/>
            <a:ext cx="4259826" cy="1110412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345" y="3395714"/>
            <a:ext cx="4298681" cy="1073196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797" y="4907350"/>
            <a:ext cx="4433202" cy="81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76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317066" y="1215582"/>
            <a:ext cx="2949178" cy="978054"/>
          </a:xfrm>
        </p:spPr>
        <p:txBody>
          <a:bodyPr/>
          <a:lstStyle/>
          <a:p>
            <a:r>
              <a:rPr lang="it-IT" dirty="0" smtClean="0"/>
              <a:t>Lab</a:t>
            </a:r>
            <a:endParaRPr lang="it-IT" dirty="0"/>
          </a:p>
        </p:txBody>
      </p:sp>
      <p:sp>
        <p:nvSpPr>
          <p:cNvPr id="9" name="Segnaposto contenuto 8"/>
          <p:cNvSpPr>
            <a:spLocks noGrp="1"/>
          </p:cNvSpPr>
          <p:nvPr>
            <p:ph idx="1"/>
          </p:nvPr>
        </p:nvSpPr>
        <p:spPr>
          <a:xfrm>
            <a:off x="3887391" y="1208957"/>
            <a:ext cx="4629150" cy="3316862"/>
          </a:xfrm>
        </p:spPr>
        <p:txBody>
          <a:bodyPr/>
          <a:lstStyle/>
          <a:p>
            <a:r>
              <a:rPr lang="it-IT" dirty="0" err="1" smtClean="0"/>
              <a:t>Add</a:t>
            </a:r>
            <a:r>
              <a:rPr lang="it-IT" dirty="0" smtClean="0"/>
              <a:t> an </a:t>
            </a:r>
            <a:r>
              <a:rPr lang="it-IT" dirty="0" err="1" smtClean="0"/>
              <a:t>attribute</a:t>
            </a:r>
            <a:endParaRPr lang="it-IT" dirty="0" smtClean="0"/>
          </a:p>
          <a:p>
            <a:r>
              <a:rPr lang="it-IT" dirty="0" err="1" smtClean="0"/>
              <a:t>Change</a:t>
            </a:r>
            <a:r>
              <a:rPr lang="it-IT" dirty="0" smtClean="0"/>
              <a:t> the </a:t>
            </a:r>
            <a:r>
              <a:rPr lang="it-IT" dirty="0" err="1" smtClean="0"/>
              <a:t>template</a:t>
            </a:r>
            <a:endParaRPr lang="it-IT" dirty="0" smtClean="0"/>
          </a:p>
          <a:p>
            <a:r>
              <a:rPr lang="it-IT" dirty="0" smtClean="0"/>
              <a:t>Write a test</a:t>
            </a:r>
          </a:p>
          <a:p>
            <a:r>
              <a:rPr lang="it-IT" dirty="0" err="1"/>
              <a:t>Deploy</a:t>
            </a:r>
            <a:r>
              <a:rPr lang="it-IT" dirty="0"/>
              <a:t> the </a:t>
            </a:r>
            <a:r>
              <a:rPr lang="it-IT" dirty="0" smtClean="0"/>
              <a:t>Site</a:t>
            </a:r>
          </a:p>
          <a:p>
            <a:r>
              <a:rPr lang="it-IT" dirty="0" err="1" smtClean="0"/>
              <a:t>Add</a:t>
            </a:r>
            <a:r>
              <a:rPr lang="it-IT" dirty="0" smtClean="0"/>
              <a:t> the </a:t>
            </a:r>
            <a:r>
              <a:rPr lang="it-IT" dirty="0" err="1" smtClean="0"/>
              <a:t>statics</a:t>
            </a:r>
            <a:r>
              <a:rPr lang="it-IT" dirty="0" smtClean="0"/>
              <a:t> from the </a:t>
            </a:r>
            <a:r>
              <a:rPr lang="it-IT" dirty="0" err="1" smtClean="0"/>
              <a:t>url</a:t>
            </a:r>
            <a:r>
              <a:rPr lang="it-IT" dirty="0" smtClean="0"/>
              <a:t> </a:t>
            </a:r>
            <a:r>
              <a:rPr lang="it-IT" dirty="0" err="1" smtClean="0"/>
              <a:t>below</a:t>
            </a:r>
            <a:r>
              <a:rPr lang="it-IT" dirty="0" smtClean="0"/>
              <a:t> and </a:t>
            </a:r>
            <a:r>
              <a:rPr lang="it-IT" dirty="0" err="1" smtClean="0"/>
              <a:t>fix</a:t>
            </a:r>
            <a:r>
              <a:rPr lang="it-IT" dirty="0" smtClean="0"/>
              <a:t> html</a:t>
            </a:r>
          </a:p>
          <a:p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sz="half" idx="2"/>
          </p:nvPr>
        </p:nvSpPr>
        <p:spPr>
          <a:xfrm>
            <a:off x="374793" y="2273146"/>
            <a:ext cx="2949178" cy="1583036"/>
          </a:xfrm>
        </p:spPr>
        <p:txBody>
          <a:bodyPr/>
          <a:lstStyle/>
          <a:p>
            <a:r>
              <a:rPr lang="it-IT" dirty="0" err="1" smtClean="0"/>
              <a:t>Familiarize</a:t>
            </a:r>
            <a:r>
              <a:rPr lang="it-IT" dirty="0" smtClean="0"/>
              <a:t> with the </a:t>
            </a:r>
            <a:r>
              <a:rPr lang="it-IT" dirty="0" err="1" smtClean="0"/>
              <a:t>project</a:t>
            </a:r>
            <a:r>
              <a:rPr lang="it-IT" dirty="0" smtClean="0"/>
              <a:t> </a:t>
            </a:r>
            <a:r>
              <a:rPr lang="it-IT" dirty="0" err="1" smtClean="0"/>
              <a:t>structure</a:t>
            </a:r>
            <a:r>
              <a:rPr lang="it-IT" dirty="0"/>
              <a:t> </a:t>
            </a:r>
            <a:r>
              <a:rPr lang="it-IT" dirty="0" smtClean="0"/>
              <a:t>and the </a:t>
            </a:r>
            <a:r>
              <a:rPr lang="it-IT" dirty="0" err="1" smtClean="0"/>
              <a:t>development</a:t>
            </a:r>
            <a:r>
              <a:rPr lang="it-IT" dirty="0" smtClean="0"/>
              <a:t> </a:t>
            </a:r>
            <a:r>
              <a:rPr lang="it-IT" dirty="0" err="1" smtClean="0"/>
              <a:t>workflow</a:t>
            </a:r>
            <a:r>
              <a:rPr lang="it-IT" dirty="0" smtClean="0"/>
              <a:t>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18" y="3150755"/>
            <a:ext cx="3465645" cy="2979881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254002" y="6142396"/>
            <a:ext cx="821278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http://agilesites3-repo.s3.amazonaws.com/</a:t>
            </a:r>
            <a:r>
              <a:rPr lang="it-IT" sz="2800" dirty="0" err="1"/>
              <a:t>starter.zip</a:t>
            </a:r>
            <a:endParaRPr lang="it-IT" sz="2800" dirty="0"/>
          </a:p>
          <a:p>
            <a:endParaRPr lang="it-IT" dirty="0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828" y="4632037"/>
            <a:ext cx="3887354" cy="144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84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Beginning</a:t>
            </a:r>
            <a:r>
              <a:rPr lang="it-IT" dirty="0" smtClean="0"/>
              <a:t> </a:t>
            </a:r>
            <a:br>
              <a:rPr lang="it-IT" dirty="0" smtClean="0"/>
            </a:br>
            <a:r>
              <a:rPr lang="it-IT" dirty="0" smtClean="0"/>
              <a:t>Content </a:t>
            </a:r>
            <a:r>
              <a:rPr lang="it-IT" dirty="0" err="1" smtClean="0"/>
              <a:t>Modelling</a:t>
            </a:r>
            <a:endParaRPr lang="it-IT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Lean </a:t>
            </a:r>
            <a:r>
              <a:rPr lang="it-IT" dirty="0" err="1" smtClean="0"/>
              <a:t>how</a:t>
            </a:r>
            <a:r>
              <a:rPr lang="it-IT" dirty="0" smtClean="0"/>
              <a:t> to create 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content</a:t>
            </a:r>
            <a:r>
              <a:rPr lang="it-IT" dirty="0" smtClean="0"/>
              <a:t> model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448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arrotondato 5"/>
          <p:cNvSpPr/>
          <p:nvPr/>
        </p:nvSpPr>
        <p:spPr>
          <a:xfrm>
            <a:off x="5216649" y="1306285"/>
            <a:ext cx="3298701" cy="490582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r>
              <a:rPr lang="it-IT" dirty="0" err="1" smtClean="0"/>
              <a:t>Type</a:t>
            </a:r>
            <a:r>
              <a:rPr lang="it-IT" dirty="0" smtClean="0"/>
              <a:t>:</a:t>
            </a:r>
          </a:p>
          <a:p>
            <a:pPr algn="ctr"/>
            <a:r>
              <a:rPr lang="it-IT" dirty="0" smtClean="0"/>
              <a:t>Page</a:t>
            </a:r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/>
          </a:p>
        </p:txBody>
      </p:sp>
      <p:sp>
        <p:nvSpPr>
          <p:cNvPr id="17" name="Rettangolo con singolo angolo arrotondato 16"/>
          <p:cNvSpPr/>
          <p:nvPr/>
        </p:nvSpPr>
        <p:spPr>
          <a:xfrm>
            <a:off x="5876018" y="2554989"/>
            <a:ext cx="1979962" cy="2918909"/>
          </a:xfrm>
          <a:prstGeom prst="round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Subtype</a:t>
            </a:r>
            <a:r>
              <a:rPr lang="it-IT" dirty="0" smtClean="0"/>
              <a:t>:</a:t>
            </a:r>
            <a:br>
              <a:rPr lang="it-IT" dirty="0" smtClean="0"/>
            </a:br>
            <a:r>
              <a:rPr lang="it-IT" dirty="0" smtClean="0"/>
              <a:t>Home</a:t>
            </a:r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Hierarchy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Rettangolo con angoli ritagliati in diagonale 7"/>
          <p:cNvSpPr/>
          <p:nvPr/>
        </p:nvSpPr>
        <p:spPr>
          <a:xfrm>
            <a:off x="329446" y="3298164"/>
            <a:ext cx="1857829" cy="9144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PageAttribute</a:t>
            </a:r>
            <a:endParaRPr lang="it-IT" dirty="0"/>
          </a:p>
        </p:txBody>
      </p:sp>
      <p:sp>
        <p:nvSpPr>
          <p:cNvPr id="10" name="Trapezio 9"/>
          <p:cNvSpPr/>
          <p:nvPr/>
        </p:nvSpPr>
        <p:spPr>
          <a:xfrm>
            <a:off x="987301" y="2098918"/>
            <a:ext cx="2456873" cy="879343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PageDefinition</a:t>
            </a:r>
            <a:endParaRPr lang="it-IT" dirty="0"/>
          </a:p>
        </p:txBody>
      </p:sp>
      <p:sp>
        <p:nvSpPr>
          <p:cNvPr id="11" name="Rettangolo 10"/>
          <p:cNvSpPr/>
          <p:nvPr/>
        </p:nvSpPr>
        <p:spPr>
          <a:xfrm>
            <a:off x="2465942" y="3858707"/>
            <a:ext cx="1538515" cy="9028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StHome</a:t>
            </a:r>
            <a:endParaRPr lang="it-IT" dirty="0"/>
          </a:p>
        </p:txBody>
      </p:sp>
      <p:sp>
        <p:nvSpPr>
          <p:cNvPr id="13" name="Rettangolo 12"/>
          <p:cNvSpPr/>
          <p:nvPr/>
        </p:nvSpPr>
        <p:spPr>
          <a:xfrm>
            <a:off x="612112" y="5740087"/>
            <a:ext cx="1502973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StText</a:t>
            </a:r>
            <a:endParaRPr lang="it-IT" dirty="0" smtClean="0"/>
          </a:p>
        </p:txBody>
      </p:sp>
      <p:sp>
        <p:nvSpPr>
          <p:cNvPr id="14" name="Rettangolo 13"/>
          <p:cNvSpPr/>
          <p:nvPr/>
        </p:nvSpPr>
        <p:spPr>
          <a:xfrm>
            <a:off x="2362200" y="5740087"/>
            <a:ext cx="1600200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StTitle</a:t>
            </a:r>
            <a:endParaRPr lang="it-IT" dirty="0"/>
          </a:p>
        </p:txBody>
      </p:sp>
      <p:sp>
        <p:nvSpPr>
          <p:cNvPr id="15" name="Rettangolo 14"/>
          <p:cNvSpPr/>
          <p:nvPr/>
        </p:nvSpPr>
        <p:spPr>
          <a:xfrm>
            <a:off x="6168942" y="3527286"/>
            <a:ext cx="1394113" cy="6242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Attribute</a:t>
            </a:r>
            <a:r>
              <a:rPr lang="it-IT" dirty="0" smtClean="0"/>
              <a:t>:</a:t>
            </a:r>
          </a:p>
          <a:p>
            <a:pPr algn="ctr"/>
            <a:r>
              <a:rPr lang="it-IT" dirty="0" err="1" smtClean="0"/>
              <a:t>StText</a:t>
            </a:r>
            <a:endParaRPr lang="it-IT" dirty="0"/>
          </a:p>
        </p:txBody>
      </p:sp>
      <p:sp>
        <p:nvSpPr>
          <p:cNvPr id="16" name="Rettangolo 15"/>
          <p:cNvSpPr/>
          <p:nvPr/>
        </p:nvSpPr>
        <p:spPr>
          <a:xfrm>
            <a:off x="6168942" y="4579957"/>
            <a:ext cx="1277628" cy="6546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Attribute</a:t>
            </a:r>
            <a:r>
              <a:rPr lang="it-IT" dirty="0" smtClean="0"/>
              <a:t>:</a:t>
            </a:r>
          </a:p>
          <a:p>
            <a:pPr algn="ctr"/>
            <a:r>
              <a:rPr lang="it-IT" dirty="0" err="1" smtClean="0"/>
              <a:t>StTitle</a:t>
            </a:r>
            <a:endParaRPr lang="it-IT" dirty="0"/>
          </a:p>
        </p:txBody>
      </p:sp>
      <p:cxnSp>
        <p:nvCxnSpPr>
          <p:cNvPr id="19" name="Connettore 2 18"/>
          <p:cNvCxnSpPr/>
          <p:nvPr/>
        </p:nvCxnSpPr>
        <p:spPr>
          <a:xfrm flipH="1">
            <a:off x="3388213" y="3315315"/>
            <a:ext cx="2973904" cy="532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/>
          <p:cNvCxnSpPr>
            <a:stCxn id="15" idx="1"/>
          </p:cNvCxnSpPr>
          <p:nvPr/>
        </p:nvCxnSpPr>
        <p:spPr>
          <a:xfrm flipH="1">
            <a:off x="1973943" y="3839393"/>
            <a:ext cx="4194999" cy="1900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/>
          <p:cNvCxnSpPr/>
          <p:nvPr/>
        </p:nvCxnSpPr>
        <p:spPr>
          <a:xfrm flipH="1">
            <a:off x="3909621" y="5256170"/>
            <a:ext cx="2276351" cy="790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1 25"/>
          <p:cNvCxnSpPr/>
          <p:nvPr/>
        </p:nvCxnSpPr>
        <p:spPr>
          <a:xfrm>
            <a:off x="2598057" y="2924993"/>
            <a:ext cx="304057" cy="9143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/>
          <p:cNvCxnSpPr/>
          <p:nvPr/>
        </p:nvCxnSpPr>
        <p:spPr>
          <a:xfrm flipH="1">
            <a:off x="1565884" y="4223331"/>
            <a:ext cx="8015" cy="1527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/>
          <p:cNvCxnSpPr/>
          <p:nvPr/>
        </p:nvCxnSpPr>
        <p:spPr>
          <a:xfrm>
            <a:off x="1949366" y="4145251"/>
            <a:ext cx="775055" cy="1605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/>
          <p:cNvCxnSpPr/>
          <p:nvPr/>
        </p:nvCxnSpPr>
        <p:spPr>
          <a:xfrm flipH="1">
            <a:off x="1766302" y="4638220"/>
            <a:ext cx="898873" cy="1192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/>
          <p:cNvCxnSpPr/>
          <p:nvPr/>
        </p:nvCxnSpPr>
        <p:spPr>
          <a:xfrm>
            <a:off x="3130500" y="4586812"/>
            <a:ext cx="271628" cy="1224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rapezio 23"/>
          <p:cNvSpPr/>
          <p:nvPr/>
        </p:nvSpPr>
        <p:spPr>
          <a:xfrm>
            <a:off x="95835" y="4433589"/>
            <a:ext cx="1094582" cy="65597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Attr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err="1" smtClean="0"/>
              <a:t>Types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36418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Attributes</a:t>
            </a:r>
            <a:endParaRPr lang="it-IT" dirty="0"/>
          </a:p>
        </p:txBody>
      </p:sp>
      <p:sp>
        <p:nvSpPr>
          <p:cNvPr id="5" name="Segnaposto contenuto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Attributes</a:t>
            </a:r>
            <a:r>
              <a:rPr lang="it-IT" dirty="0" smtClean="0"/>
              <a:t> can be</a:t>
            </a:r>
          </a:p>
          <a:p>
            <a:pPr lvl="1"/>
            <a:r>
              <a:rPr lang="it-IT" dirty="0" smtClean="0"/>
              <a:t> single</a:t>
            </a:r>
          </a:p>
          <a:p>
            <a:pPr lvl="1"/>
            <a:r>
              <a:rPr lang="it-IT" dirty="0"/>
              <a:t>m</a:t>
            </a:r>
            <a:r>
              <a:rPr lang="it-IT" dirty="0" smtClean="0"/>
              <a:t>ultiple</a:t>
            </a:r>
          </a:p>
          <a:p>
            <a:r>
              <a:rPr lang="it-IT" dirty="0" err="1" smtClean="0"/>
              <a:t>AttributeEditors</a:t>
            </a:r>
            <a:endParaRPr lang="it-IT" dirty="0" smtClean="0"/>
          </a:p>
          <a:p>
            <a:pPr lvl="1"/>
            <a:r>
              <a:rPr lang="it-IT" dirty="0" smtClean="0"/>
              <a:t>Stock</a:t>
            </a:r>
          </a:p>
          <a:p>
            <a:pPr lvl="1"/>
            <a:r>
              <a:rPr lang="it-IT" dirty="0" smtClean="0"/>
              <a:t>Custom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err="1"/>
              <a:t>Attributes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types</a:t>
            </a:r>
            <a:endParaRPr lang="it-IT" dirty="0"/>
          </a:p>
          <a:p>
            <a:pPr lvl="1"/>
            <a:r>
              <a:rPr lang="it-IT" dirty="0" err="1"/>
              <a:t>String</a:t>
            </a:r>
            <a:endParaRPr lang="it-IT" dirty="0"/>
          </a:p>
          <a:p>
            <a:pPr lvl="1"/>
            <a:r>
              <a:rPr lang="it-IT" dirty="0"/>
              <a:t>Text (long </a:t>
            </a:r>
            <a:r>
              <a:rPr lang="it-IT" dirty="0" err="1"/>
              <a:t>string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Image</a:t>
            </a:r>
          </a:p>
          <a:p>
            <a:pPr lvl="1"/>
            <a:r>
              <a:rPr lang="it-IT" dirty="0" err="1"/>
              <a:t>Asset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568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Attribute</a:t>
            </a:r>
            <a:r>
              <a:rPr lang="it-IT" dirty="0" smtClean="0"/>
              <a:t> </a:t>
            </a:r>
            <a:r>
              <a:rPr lang="it-IT" dirty="0" err="1" smtClean="0"/>
              <a:t>Editors</a:t>
            </a:r>
            <a:endParaRPr lang="it-IT" dirty="0"/>
          </a:p>
        </p:txBody>
      </p:sp>
      <p:pic>
        <p:nvPicPr>
          <p:cNvPr id="8" name="Segnaposto contenuto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45966" y="2526384"/>
            <a:ext cx="3886200" cy="1228674"/>
          </a:xfrm>
          <a:prstGeom prst="rect">
            <a:avLst/>
          </a:prstGeo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9" name="Segnaposto contenuto 8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 err="1" smtClean="0"/>
              <a:t>Attribute</a:t>
            </a:r>
            <a:r>
              <a:rPr lang="it-IT" dirty="0" smtClean="0"/>
              <a:t> </a:t>
            </a:r>
            <a:r>
              <a:rPr lang="it-IT" dirty="0" err="1" smtClean="0"/>
              <a:t>editors</a:t>
            </a:r>
            <a:r>
              <a:rPr lang="it-IT" dirty="0" smtClean="0"/>
              <a:t> </a:t>
            </a:r>
            <a:r>
              <a:rPr lang="it-IT" dirty="0" err="1" smtClean="0"/>
              <a:t>define</a:t>
            </a:r>
            <a:r>
              <a:rPr lang="it-IT" dirty="0" smtClean="0"/>
              <a:t> editing </a:t>
            </a:r>
            <a:r>
              <a:rPr lang="it-IT" dirty="0" err="1" smtClean="0"/>
              <a:t>options</a:t>
            </a:r>
            <a:r>
              <a:rPr lang="it-IT" dirty="0" smtClean="0"/>
              <a:t> for </a:t>
            </a:r>
            <a:r>
              <a:rPr lang="it-IT" dirty="0" err="1" smtClean="0"/>
              <a:t>attributes</a:t>
            </a:r>
            <a:endParaRPr lang="it-IT" dirty="0" smtClean="0"/>
          </a:p>
          <a:p>
            <a:pPr lvl="1"/>
            <a:r>
              <a:rPr lang="it-IT" dirty="0" smtClean="0"/>
              <a:t>TEXTAREA</a:t>
            </a:r>
          </a:p>
          <a:p>
            <a:pPr lvl="1"/>
            <a:r>
              <a:rPr lang="it-IT" dirty="0" smtClean="0"/>
              <a:t>CKEDITOR</a:t>
            </a:r>
          </a:p>
          <a:p>
            <a:r>
              <a:rPr lang="it-IT" dirty="0" err="1" smtClean="0"/>
              <a:t>Defined</a:t>
            </a:r>
            <a:r>
              <a:rPr lang="it-IT" dirty="0" smtClean="0"/>
              <a:t> with an XML file</a:t>
            </a:r>
          </a:p>
          <a:p>
            <a:pPr lvl="1"/>
            <a:r>
              <a:rPr lang="it-IT" dirty="0" err="1" smtClean="0"/>
              <a:t>Unfortunately</a:t>
            </a:r>
            <a:endParaRPr lang="it-IT" dirty="0" smtClean="0"/>
          </a:p>
          <a:p>
            <a:r>
              <a:rPr lang="it-IT" dirty="0" err="1" smtClean="0"/>
              <a:t>Documented</a:t>
            </a:r>
            <a:r>
              <a:rPr lang="it-IT" dirty="0" smtClean="0"/>
              <a:t> in </a:t>
            </a:r>
            <a:r>
              <a:rPr lang="it-IT" dirty="0" err="1" smtClean="0"/>
              <a:t>developer</a:t>
            </a:r>
            <a:r>
              <a:rPr lang="it-IT" dirty="0" smtClean="0"/>
              <a:t> </a:t>
            </a:r>
            <a:r>
              <a:rPr lang="it-IT" dirty="0" err="1" smtClean="0"/>
              <a:t>manual</a:t>
            </a:r>
            <a:endParaRPr lang="it-IT" dirty="0" smtClean="0"/>
          </a:p>
          <a:p>
            <a:pPr lvl="1"/>
            <a:endParaRPr lang="it-IT" dirty="0" smtClean="0"/>
          </a:p>
        </p:txBody>
      </p:sp>
      <p:pic>
        <p:nvPicPr>
          <p:cNvPr id="10" name="Segnaposto contenuto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966" y="3993904"/>
            <a:ext cx="3886200" cy="114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38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Basic </a:t>
            </a:r>
            <a:r>
              <a:rPr lang="it-IT" dirty="0" err="1" smtClean="0"/>
              <a:t>Terminology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Asset</a:t>
            </a:r>
            <a:endParaRPr lang="it-IT" dirty="0" smtClean="0"/>
          </a:p>
          <a:p>
            <a:pPr lvl="1"/>
            <a:r>
              <a:rPr lang="it-IT" dirty="0" err="1" smtClean="0"/>
              <a:t>All</a:t>
            </a:r>
            <a:r>
              <a:rPr lang="it-IT" dirty="0" smtClean="0"/>
              <a:t> the </a:t>
            </a:r>
            <a:r>
              <a:rPr lang="it-IT" dirty="0" err="1" smtClean="0"/>
              <a:t>content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an </a:t>
            </a:r>
            <a:r>
              <a:rPr lang="it-IT" dirty="0" err="1" smtClean="0"/>
              <a:t>asset</a:t>
            </a:r>
            <a:endParaRPr lang="it-IT" dirty="0" smtClean="0"/>
          </a:p>
          <a:p>
            <a:pPr lvl="1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publishabe</a:t>
            </a:r>
            <a:r>
              <a:rPr lang="it-IT" dirty="0" smtClean="0"/>
              <a:t>;</a:t>
            </a:r>
          </a:p>
          <a:p>
            <a:pPr lvl="1"/>
            <a:r>
              <a:rPr lang="it-IT" dirty="0" err="1" smtClean="0"/>
              <a:t>Each</a:t>
            </a:r>
            <a:r>
              <a:rPr lang="it-IT" dirty="0" smtClean="0"/>
              <a:t> </a:t>
            </a:r>
            <a:r>
              <a:rPr lang="it-IT" dirty="0" err="1" smtClean="0"/>
              <a:t>asset</a:t>
            </a:r>
            <a:r>
              <a:rPr lang="it-IT" dirty="0" smtClean="0"/>
              <a:t> </a:t>
            </a:r>
            <a:r>
              <a:rPr lang="it-IT" dirty="0" err="1" smtClean="0"/>
              <a:t>has</a:t>
            </a:r>
            <a:r>
              <a:rPr lang="it-IT" dirty="0" smtClean="0"/>
              <a:t> a </a:t>
            </a:r>
            <a:r>
              <a:rPr lang="it-IT" dirty="0" err="1" smtClean="0"/>
              <a:t>type</a:t>
            </a:r>
            <a:endParaRPr lang="it-IT" dirty="0" smtClean="0"/>
          </a:p>
          <a:p>
            <a:pPr lvl="1"/>
            <a:r>
              <a:rPr lang="it-IT" dirty="0" err="1" smtClean="0"/>
              <a:t>Very</a:t>
            </a:r>
            <a:r>
              <a:rPr lang="it-IT" dirty="0" smtClean="0"/>
              <a:t> </a:t>
            </a:r>
            <a:r>
              <a:rPr lang="it-IT" dirty="0" err="1"/>
              <a:t>r</a:t>
            </a:r>
            <a:r>
              <a:rPr lang="it-IT" dirty="0" err="1" smtClean="0"/>
              <a:t>oughly</a:t>
            </a:r>
            <a:r>
              <a:rPr lang="it-IT" dirty="0" smtClean="0"/>
              <a:t>, a (</a:t>
            </a:r>
            <a:r>
              <a:rPr lang="it-IT" dirty="0" err="1" smtClean="0"/>
              <a:t>simple</a:t>
            </a:r>
            <a:r>
              <a:rPr lang="it-IT" dirty="0" smtClean="0"/>
              <a:t>) </a:t>
            </a:r>
            <a:r>
              <a:rPr lang="it-IT" dirty="0" err="1" smtClean="0"/>
              <a:t>asset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record in a </a:t>
            </a:r>
            <a:r>
              <a:rPr lang="it-IT" dirty="0" err="1" smtClean="0"/>
              <a:t>table</a:t>
            </a:r>
            <a:endParaRPr lang="it-IT" dirty="0" smtClean="0"/>
          </a:p>
          <a:p>
            <a:r>
              <a:rPr lang="it-IT" dirty="0" err="1" smtClean="0"/>
              <a:t>Flex</a:t>
            </a:r>
            <a:r>
              <a:rPr lang="it-IT" dirty="0" smtClean="0"/>
              <a:t> </a:t>
            </a:r>
            <a:r>
              <a:rPr lang="it-IT" dirty="0" err="1" smtClean="0"/>
              <a:t>Assets</a:t>
            </a:r>
            <a:endParaRPr lang="it-IT" dirty="0" smtClean="0"/>
          </a:p>
          <a:p>
            <a:pPr lvl="1"/>
            <a:r>
              <a:rPr lang="it-IT" dirty="0" err="1" smtClean="0"/>
              <a:t>Have</a:t>
            </a:r>
            <a:r>
              <a:rPr lang="it-IT" dirty="0" smtClean="0"/>
              <a:t> </a:t>
            </a:r>
            <a:r>
              <a:rPr lang="it-IT" dirty="0" err="1" smtClean="0"/>
              <a:t>attributes</a:t>
            </a:r>
            <a:endParaRPr lang="it-IT" dirty="0" smtClean="0"/>
          </a:p>
          <a:p>
            <a:pPr lvl="1"/>
            <a:r>
              <a:rPr lang="it-IT" dirty="0" smtClean="0"/>
              <a:t>Can </a:t>
            </a:r>
            <a:r>
              <a:rPr lang="it-IT" dirty="0" err="1" smtClean="0"/>
              <a:t>change</a:t>
            </a:r>
            <a:r>
              <a:rPr lang="it-IT" dirty="0" smtClean="0"/>
              <a:t> </a:t>
            </a:r>
            <a:r>
              <a:rPr lang="it-IT" dirty="0" err="1" smtClean="0"/>
              <a:t>their</a:t>
            </a:r>
            <a:r>
              <a:rPr lang="it-IT" dirty="0" smtClean="0"/>
              <a:t> </a:t>
            </a:r>
            <a:r>
              <a:rPr lang="it-IT" dirty="0" err="1" smtClean="0"/>
              <a:t>attribute</a:t>
            </a:r>
            <a:r>
              <a:rPr lang="it-IT" dirty="0" smtClean="0"/>
              <a:t> set (</a:t>
            </a:r>
            <a:r>
              <a:rPr lang="it-IT" dirty="0" err="1" smtClean="0"/>
              <a:t>definition</a:t>
            </a:r>
            <a:r>
              <a:rPr lang="it-IT" dirty="0" smtClean="0"/>
              <a:t>)</a:t>
            </a:r>
          </a:p>
          <a:p>
            <a:pPr lvl="1"/>
            <a:r>
              <a:rPr lang="it-IT" dirty="0" err="1" smtClean="0"/>
              <a:t>Roughly</a:t>
            </a:r>
            <a:r>
              <a:rPr lang="it-IT" dirty="0" smtClean="0"/>
              <a:t> </a:t>
            </a:r>
            <a:r>
              <a:rPr lang="it-IT" dirty="0" err="1" smtClean="0"/>
              <a:t>they</a:t>
            </a:r>
            <a:r>
              <a:rPr lang="it-IT" dirty="0" smtClean="0"/>
              <a:t> are a master-</a:t>
            </a:r>
            <a:r>
              <a:rPr lang="it-IT" dirty="0" err="1" smtClean="0"/>
              <a:t>detail</a:t>
            </a:r>
            <a:r>
              <a:rPr lang="it-IT" dirty="0" smtClean="0"/>
              <a:t> </a:t>
            </a:r>
            <a:r>
              <a:rPr lang="it-IT" dirty="0" err="1" smtClean="0"/>
              <a:t>table</a:t>
            </a:r>
            <a:r>
              <a:rPr lang="it-IT" dirty="0" smtClean="0"/>
              <a:t> set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437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Attribute Editors</a:t>
            </a:r>
            <a:endParaRPr lang="it-IT" dirty="0"/>
          </a:p>
        </p:txBody>
      </p:sp>
      <p:sp>
        <p:nvSpPr>
          <p:cNvPr id="15" name="Segnaposto contenuto 14"/>
          <p:cNvSpPr>
            <a:spLocks noGrp="1"/>
          </p:cNvSpPr>
          <p:nvPr>
            <p:ph idx="1"/>
          </p:nvPr>
        </p:nvSpPr>
        <p:spPr>
          <a:xfrm>
            <a:off x="594013" y="2115936"/>
            <a:ext cx="7886700" cy="4072379"/>
          </a:xfrm>
        </p:spPr>
        <p:txBody>
          <a:bodyPr/>
          <a:lstStyle/>
          <a:p>
            <a:r>
              <a:rPr lang="it-IT" dirty="0" err="1" smtClean="0"/>
              <a:t>Normally</a:t>
            </a:r>
            <a:r>
              <a:rPr lang="it-IT" dirty="0" smtClean="0"/>
              <a:t> </a:t>
            </a:r>
            <a:r>
              <a:rPr lang="it-IT" dirty="0" err="1" smtClean="0"/>
              <a:t>declared</a:t>
            </a:r>
            <a:r>
              <a:rPr lang="it-IT" dirty="0" smtClean="0"/>
              <a:t> in the Site </a:t>
            </a:r>
            <a:r>
              <a:rPr lang="it-IT" dirty="0" err="1" smtClean="0"/>
              <a:t>configuration</a:t>
            </a:r>
            <a:r>
              <a:rPr lang="it-IT" dirty="0" smtClean="0"/>
              <a:t> file</a:t>
            </a:r>
          </a:p>
          <a:p>
            <a:pPr lvl="1"/>
            <a:r>
              <a:rPr lang="it-IT" dirty="0" err="1" smtClean="0"/>
              <a:t>Need</a:t>
            </a:r>
            <a:r>
              <a:rPr lang="it-IT" dirty="0" smtClean="0"/>
              <a:t> to </a:t>
            </a:r>
            <a:r>
              <a:rPr lang="it-IT" dirty="0" err="1" smtClean="0"/>
              <a:t>specify</a:t>
            </a:r>
            <a:r>
              <a:rPr lang="it-IT" dirty="0" smtClean="0"/>
              <a:t> </a:t>
            </a:r>
            <a:r>
              <a:rPr lang="it-IT" dirty="0" err="1" smtClean="0"/>
              <a:t>only</a:t>
            </a:r>
            <a:r>
              <a:rPr lang="it-IT" dirty="0" smtClean="0"/>
              <a:t> the </a:t>
            </a:r>
            <a:r>
              <a:rPr lang="it-IT" dirty="0" err="1" smtClean="0"/>
              <a:t>details</a:t>
            </a:r>
            <a:r>
              <a:rPr lang="it-IT" dirty="0" smtClean="0"/>
              <a:t> of the </a:t>
            </a:r>
            <a:r>
              <a:rPr lang="it-IT" dirty="0" err="1" smtClean="0"/>
              <a:t>attribute</a:t>
            </a:r>
            <a:r>
              <a:rPr lang="it-IT" dirty="0" smtClean="0"/>
              <a:t> editor</a:t>
            </a:r>
          </a:p>
          <a:p>
            <a:pPr lvl="1"/>
            <a:r>
              <a:rPr lang="it-IT" dirty="0" err="1" smtClean="0"/>
              <a:t>Name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dirty="0" err="1" smtClean="0"/>
              <a:t>field</a:t>
            </a:r>
            <a:r>
              <a:rPr lang="it-IT" dirty="0" smtClean="0"/>
              <a:t> </a:t>
            </a:r>
            <a:r>
              <a:rPr lang="it-IT" dirty="0" err="1" smtClean="0"/>
              <a:t>name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54" y="3606800"/>
            <a:ext cx="79756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812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625" y="1982487"/>
            <a:ext cx="5291900" cy="4762710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Attributes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2217881" y="1883481"/>
            <a:ext cx="606256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/>
              <a:t>Title</a:t>
            </a:r>
            <a:endParaRPr lang="it-IT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2372008" y="2448491"/>
            <a:ext cx="942887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/>
              <a:t>Subtitle</a:t>
            </a:r>
            <a:endParaRPr lang="it-IT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2497618" y="3616731"/>
            <a:ext cx="918841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/>
              <a:t>Sumary</a:t>
            </a:r>
            <a:endParaRPr lang="it-IT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3776328" y="4285155"/>
            <a:ext cx="752129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/>
              <a:t>Detail</a:t>
            </a:r>
            <a:endParaRPr lang="it-IT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1102626" y="4402365"/>
            <a:ext cx="795411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/>
              <a:t>Image</a:t>
            </a:r>
            <a:endParaRPr lang="it-IT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483321" y="6446396"/>
            <a:ext cx="1238609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/>
              <a:t>TeaserTitle</a:t>
            </a:r>
            <a:endParaRPr lang="it-IT" dirty="0" smtClean="0"/>
          </a:p>
        </p:txBody>
      </p:sp>
      <p:sp>
        <p:nvSpPr>
          <p:cNvPr id="19" name="CasellaDiTesto 18"/>
          <p:cNvSpPr txBox="1"/>
          <p:nvPr/>
        </p:nvSpPr>
        <p:spPr>
          <a:xfrm>
            <a:off x="4946304" y="5167868"/>
            <a:ext cx="1239378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/>
              <a:t>TeaserText</a:t>
            </a:r>
            <a:endParaRPr lang="it-IT" dirty="0" smtClean="0"/>
          </a:p>
        </p:txBody>
      </p:sp>
      <p:cxnSp>
        <p:nvCxnSpPr>
          <p:cNvPr id="21" name="Connettore 2 20"/>
          <p:cNvCxnSpPr/>
          <p:nvPr/>
        </p:nvCxnSpPr>
        <p:spPr>
          <a:xfrm flipV="1">
            <a:off x="628650" y="6168571"/>
            <a:ext cx="663121" cy="348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/>
          <p:cNvCxnSpPr>
            <a:stCxn id="17" idx="3"/>
          </p:cNvCxnSpPr>
          <p:nvPr/>
        </p:nvCxnSpPr>
        <p:spPr>
          <a:xfrm flipV="1">
            <a:off x="1721930" y="6168571"/>
            <a:ext cx="2243044" cy="462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/>
          <p:cNvCxnSpPr>
            <a:stCxn id="19" idx="1"/>
          </p:cNvCxnSpPr>
          <p:nvPr/>
        </p:nvCxnSpPr>
        <p:spPr>
          <a:xfrm flipH="1">
            <a:off x="2090057" y="5352534"/>
            <a:ext cx="2856247" cy="990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/>
          <p:cNvCxnSpPr/>
          <p:nvPr/>
        </p:nvCxnSpPr>
        <p:spPr>
          <a:xfrm flipH="1">
            <a:off x="4946304" y="5482100"/>
            <a:ext cx="482039" cy="706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39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28650" y="863361"/>
            <a:ext cx="7886700" cy="1325563"/>
          </a:xfrm>
        </p:spPr>
        <p:txBody>
          <a:bodyPr/>
          <a:lstStyle/>
          <a:p>
            <a:r>
              <a:rPr lang="it-IT" dirty="0" err="1" smtClean="0"/>
              <a:t>Flex</a:t>
            </a:r>
            <a:r>
              <a:rPr lang="it-IT" dirty="0" smtClean="0"/>
              <a:t> Family Content </a:t>
            </a:r>
            <a:r>
              <a:rPr lang="it-IT" dirty="0" err="1" smtClean="0"/>
              <a:t>Types</a:t>
            </a:r>
            <a:endParaRPr lang="it-IT" dirty="0"/>
          </a:p>
        </p:txBody>
      </p:sp>
      <p:pic>
        <p:nvPicPr>
          <p:cNvPr id="5" name="Segnaposto contenuto 4" descr="starter_…_Page_java_-_AgileSites3_11_-____AgileSites3x_AgileSites3_11__e_Oracle_WebCenter_Sites_11gR1_e_Java_-_Starter_src_main_java_starter_Router_java_-_Eclipse_-__Users_msciab_Documents_workspac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3" r="3173"/>
          <a:stretch>
            <a:fillRect/>
          </a:stretch>
        </p:blipFill>
        <p:spPr>
          <a:xfrm>
            <a:off x="628650" y="2774018"/>
            <a:ext cx="7886700" cy="4072379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Segnaposto contenuto 14"/>
          <p:cNvSpPr txBox="1">
            <a:spLocks/>
          </p:cNvSpPr>
          <p:nvPr/>
        </p:nvSpPr>
        <p:spPr>
          <a:xfrm>
            <a:off x="467014" y="1908118"/>
            <a:ext cx="7886700" cy="4072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 standard </a:t>
            </a:r>
            <a:r>
              <a:rPr lang="it-IT" dirty="0" err="1" smtClean="0"/>
              <a:t>wrapper</a:t>
            </a:r>
            <a:r>
              <a:rPr lang="it-IT" dirty="0" smtClean="0"/>
              <a:t> </a:t>
            </a:r>
            <a:r>
              <a:rPr lang="it-IT" dirty="0" err="1" smtClean="0"/>
              <a:t>class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required</a:t>
            </a:r>
            <a:r>
              <a:rPr lang="it-IT" dirty="0" smtClean="0"/>
              <a:t> </a:t>
            </a:r>
            <a:br>
              <a:rPr lang="it-IT" dirty="0" smtClean="0"/>
            </a:br>
            <a:r>
              <a:rPr lang="it-IT" dirty="0" smtClean="0"/>
              <a:t>to </a:t>
            </a:r>
            <a:r>
              <a:rPr lang="it-IT" dirty="0" err="1" smtClean="0"/>
              <a:t>represent</a:t>
            </a:r>
            <a:r>
              <a:rPr lang="it-IT" dirty="0" smtClean="0"/>
              <a:t> </a:t>
            </a:r>
            <a:r>
              <a:rPr lang="it-IT" dirty="0" err="1" smtClean="0"/>
              <a:t>them</a:t>
            </a:r>
            <a:r>
              <a:rPr lang="it-IT" dirty="0" smtClean="0"/>
              <a:t> in Java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69120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Definitions</a:t>
            </a:r>
            <a:endParaRPr lang="it-IT" dirty="0"/>
          </a:p>
        </p:txBody>
      </p:sp>
      <p:sp>
        <p:nvSpPr>
          <p:cNvPr id="9" name="Segnaposto contenuto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Definitions</a:t>
            </a:r>
            <a:r>
              <a:rPr lang="it-IT" dirty="0" smtClean="0"/>
              <a:t> </a:t>
            </a:r>
          </a:p>
          <a:p>
            <a:pPr lvl="1"/>
            <a:r>
              <a:rPr lang="it-IT" dirty="0" smtClean="0"/>
              <a:t>A set of </a:t>
            </a:r>
            <a:r>
              <a:rPr lang="it-IT" dirty="0" err="1" smtClean="0"/>
              <a:t>Attributes</a:t>
            </a:r>
            <a:endParaRPr lang="it-IT" dirty="0" smtClean="0"/>
          </a:p>
          <a:p>
            <a:r>
              <a:rPr lang="it-IT" dirty="0" err="1" smtClean="0"/>
              <a:t>Used</a:t>
            </a:r>
            <a:r>
              <a:rPr lang="it-IT" dirty="0" smtClean="0"/>
              <a:t> by </a:t>
            </a:r>
            <a:r>
              <a:rPr lang="it-IT" dirty="0" err="1" smtClean="0"/>
              <a:t>contents</a:t>
            </a:r>
            <a:r>
              <a:rPr lang="it-IT" dirty="0" smtClean="0"/>
              <a:t> to </a:t>
            </a:r>
            <a:r>
              <a:rPr lang="it-IT" dirty="0" err="1" smtClean="0"/>
              <a:t>define</a:t>
            </a:r>
            <a:r>
              <a:rPr lang="it-IT" dirty="0" smtClean="0"/>
              <a:t> </a:t>
            </a:r>
            <a:r>
              <a:rPr lang="it-IT" dirty="0" err="1" smtClean="0"/>
              <a:t>their</a:t>
            </a:r>
            <a:r>
              <a:rPr lang="it-IT" dirty="0" smtClean="0"/>
              <a:t> </a:t>
            </a:r>
            <a:r>
              <a:rPr lang="it-IT" dirty="0" err="1" smtClean="0"/>
              <a:t>attributes</a:t>
            </a:r>
            <a:endParaRPr lang="it-IT" dirty="0" smtClean="0"/>
          </a:p>
          <a:p>
            <a:endParaRPr lang="it-IT" dirty="0" smtClean="0"/>
          </a:p>
          <a:p>
            <a:pPr marL="457200" lvl="1" indent="0">
              <a:buNone/>
            </a:pPr>
            <a:endParaRPr lang="it-IT" dirty="0"/>
          </a:p>
        </p:txBody>
      </p:sp>
      <p:pic>
        <p:nvPicPr>
          <p:cNvPr id="11" name="Segnaposto contenuto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51223" y="2423773"/>
            <a:ext cx="3048000" cy="2952750"/>
          </a:xfrm>
          <a:prstGeom prst="rect">
            <a:avLst/>
          </a:prstGeo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758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Definitions</a:t>
            </a:r>
            <a:endParaRPr lang="it-IT" dirty="0"/>
          </a:p>
        </p:txBody>
      </p:sp>
      <p:sp>
        <p:nvSpPr>
          <p:cNvPr id="5" name="Segnaposto contenuto 4"/>
          <p:cNvSpPr>
            <a:spLocks noGrp="1"/>
          </p:cNvSpPr>
          <p:nvPr>
            <p:ph sz="half" idx="1"/>
          </p:nvPr>
        </p:nvSpPr>
        <p:spPr>
          <a:xfrm>
            <a:off x="628649" y="2180020"/>
            <a:ext cx="7533987" cy="4169980"/>
          </a:xfrm>
        </p:spPr>
        <p:txBody>
          <a:bodyPr/>
          <a:lstStyle/>
          <a:p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need</a:t>
            </a:r>
            <a:r>
              <a:rPr lang="it-IT" dirty="0" smtClean="0"/>
              <a:t> a </a:t>
            </a:r>
            <a:r>
              <a:rPr lang="it-IT" dirty="0" err="1" smtClean="0"/>
              <a:t>definition</a:t>
            </a:r>
            <a:r>
              <a:rPr lang="it-IT" dirty="0" smtClean="0"/>
              <a:t> to be a container of </a:t>
            </a:r>
            <a:r>
              <a:rPr lang="it-IT" dirty="0" err="1" smtClean="0"/>
              <a:t>attributes</a:t>
            </a:r>
            <a:endParaRPr lang="it-IT" dirty="0" smtClean="0"/>
          </a:p>
          <a:p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r>
              <a:rPr lang="it-IT" dirty="0" smtClean="0"/>
              <a:t>Note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</a:t>
            </a:r>
            <a:r>
              <a:rPr lang="it-IT" dirty="0" err="1" smtClean="0"/>
              <a:t>subtype</a:t>
            </a:r>
            <a:r>
              <a:rPr lang="it-IT" dirty="0" smtClean="0"/>
              <a:t> so </a:t>
            </a:r>
            <a:r>
              <a:rPr lang="it-IT" dirty="0" err="1" smtClean="0"/>
              <a:t>extends</a:t>
            </a:r>
            <a:r>
              <a:rPr lang="it-IT" dirty="0" smtClean="0"/>
              <a:t> a </a:t>
            </a:r>
            <a:r>
              <a:rPr lang="it-IT" dirty="0" err="1" smtClean="0"/>
              <a:t>type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881" y="3445163"/>
            <a:ext cx="60706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842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Attributes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55" y="3955473"/>
            <a:ext cx="5334000" cy="1117600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35" y="5711537"/>
            <a:ext cx="5317837" cy="825500"/>
          </a:xfrm>
          <a:prstGeom prst="rect">
            <a:avLst/>
          </a:prstGeom>
        </p:spPr>
      </p:pic>
      <p:sp>
        <p:nvSpPr>
          <p:cNvPr id="15" name="Segnaposto contenuto 3"/>
          <p:cNvSpPr>
            <a:spLocks noGrp="1"/>
          </p:cNvSpPr>
          <p:nvPr>
            <p:ph sz="half" idx="2"/>
          </p:nvPr>
        </p:nvSpPr>
        <p:spPr>
          <a:xfrm>
            <a:off x="6223000" y="2216727"/>
            <a:ext cx="2509166" cy="4422149"/>
          </a:xfrm>
        </p:spPr>
        <p:txBody>
          <a:bodyPr/>
          <a:lstStyle/>
          <a:p>
            <a:r>
              <a:rPr lang="it-IT" dirty="0" smtClean="0"/>
              <a:t>Text with </a:t>
            </a:r>
            <a:r>
              <a:rPr lang="it-IT" dirty="0" err="1" smtClean="0"/>
              <a:t>description</a:t>
            </a:r>
            <a:r>
              <a:rPr lang="it-IT" dirty="0" smtClean="0"/>
              <a:t>, </a:t>
            </a:r>
            <a:r>
              <a:rPr lang="it-IT" dirty="0" err="1" smtClean="0"/>
              <a:t>mandatory</a:t>
            </a:r>
            <a:endParaRPr lang="it-IT" dirty="0"/>
          </a:p>
          <a:p>
            <a:pPr marL="0" indent="0">
              <a:buNone/>
            </a:pPr>
            <a:endParaRPr lang="it-IT" dirty="0" smtClean="0"/>
          </a:p>
          <a:p>
            <a:r>
              <a:rPr lang="it-IT" dirty="0" smtClean="0"/>
              <a:t>Text  with </a:t>
            </a:r>
            <a:r>
              <a:rPr lang="it-IT" dirty="0" err="1" smtClean="0"/>
              <a:t>attribute</a:t>
            </a:r>
            <a:r>
              <a:rPr lang="it-IT" dirty="0" smtClean="0"/>
              <a:t> editor</a:t>
            </a:r>
          </a:p>
          <a:p>
            <a:endParaRPr lang="it-IT" dirty="0" smtClean="0"/>
          </a:p>
          <a:p>
            <a:r>
              <a:rPr lang="it-IT" dirty="0" err="1" smtClean="0"/>
              <a:t>Attribute</a:t>
            </a:r>
            <a:r>
              <a:rPr lang="it-IT" dirty="0" smtClean="0"/>
              <a:t> multiple</a:t>
            </a:r>
            <a:endParaRPr lang="it-IT" dirty="0"/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47" y="2350655"/>
            <a:ext cx="5355936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271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Attributes</a:t>
            </a:r>
            <a:r>
              <a:rPr lang="it-IT" dirty="0" smtClean="0"/>
              <a:t>, continue</a:t>
            </a:r>
            <a:endParaRPr lang="it-IT" dirty="0"/>
          </a:p>
        </p:txBody>
      </p:sp>
      <p:sp>
        <p:nvSpPr>
          <p:cNvPr id="13" name="Segnaposto contenuto 12"/>
          <p:cNvSpPr>
            <a:spLocks noGrp="1"/>
          </p:cNvSpPr>
          <p:nvPr>
            <p:ph idx="1"/>
          </p:nvPr>
        </p:nvSpPr>
        <p:spPr>
          <a:xfrm>
            <a:off x="420831" y="2369936"/>
            <a:ext cx="7886700" cy="4072379"/>
          </a:xfrm>
        </p:spPr>
        <p:txBody>
          <a:bodyPr/>
          <a:lstStyle/>
          <a:p>
            <a:r>
              <a:rPr lang="it-IT" dirty="0" smtClean="0"/>
              <a:t>Blob </a:t>
            </a:r>
            <a:r>
              <a:rPr lang="it-IT" dirty="0" err="1" smtClean="0"/>
              <a:t>Attribute</a:t>
            </a:r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r>
              <a:rPr lang="it-IT" dirty="0" err="1" smtClean="0"/>
              <a:t>Asset</a:t>
            </a:r>
            <a:r>
              <a:rPr lang="it-IT" dirty="0" smtClean="0"/>
              <a:t> </a:t>
            </a:r>
            <a:r>
              <a:rPr lang="it-IT" dirty="0" err="1"/>
              <a:t>A</a:t>
            </a:r>
            <a:r>
              <a:rPr lang="it-IT" dirty="0" err="1" smtClean="0"/>
              <a:t>ttribute</a:t>
            </a:r>
            <a:endParaRPr lang="it-IT" dirty="0"/>
          </a:p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29" y="2990275"/>
            <a:ext cx="6845300" cy="76200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47" y="4577773"/>
            <a:ext cx="79502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12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Lab:  Create </a:t>
            </a:r>
            <a:r>
              <a:rPr lang="it-IT" dirty="0" err="1" smtClean="0"/>
              <a:t>Attributes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it-IT" dirty="0" err="1" smtClean="0"/>
              <a:t>Define</a:t>
            </a:r>
            <a:r>
              <a:rPr lang="it-IT" dirty="0" smtClean="0"/>
              <a:t> 2 </a:t>
            </a:r>
            <a:r>
              <a:rPr lang="it-IT" dirty="0" err="1" smtClean="0"/>
              <a:t>attribute</a:t>
            </a:r>
            <a:r>
              <a:rPr lang="it-IT" dirty="0" smtClean="0"/>
              <a:t> </a:t>
            </a:r>
            <a:r>
              <a:rPr lang="it-IT" dirty="0" err="1" smtClean="0"/>
              <a:t>editors</a:t>
            </a:r>
            <a:endParaRPr lang="it-IT" dirty="0" smtClean="0"/>
          </a:p>
          <a:p>
            <a:pPr lvl="1"/>
            <a:r>
              <a:rPr lang="it-IT" dirty="0" smtClean="0"/>
              <a:t>CKEDITOR</a:t>
            </a:r>
          </a:p>
          <a:p>
            <a:pPr lvl="1"/>
            <a:r>
              <a:rPr lang="it-IT" dirty="0" smtClean="0"/>
              <a:t>TEXTAREA</a:t>
            </a:r>
          </a:p>
          <a:p>
            <a:pPr lvl="1"/>
            <a:endParaRPr lang="it-IT" dirty="0" smtClean="0"/>
          </a:p>
          <a:p>
            <a:r>
              <a:rPr lang="it-IT" dirty="0" err="1" smtClean="0"/>
              <a:t>Define</a:t>
            </a:r>
            <a:r>
              <a:rPr lang="it-IT" dirty="0" smtClean="0"/>
              <a:t> </a:t>
            </a:r>
            <a:r>
              <a:rPr lang="it-IT" dirty="0" err="1" smtClean="0"/>
              <a:t>attributes</a:t>
            </a:r>
            <a:endParaRPr lang="it-IT" dirty="0" smtClean="0"/>
          </a:p>
          <a:p>
            <a:pPr lvl="1"/>
            <a:r>
              <a:rPr lang="it-IT" dirty="0" err="1" smtClean="0"/>
              <a:t>Subtitle</a:t>
            </a:r>
            <a:r>
              <a:rPr lang="it-IT" dirty="0" smtClean="0"/>
              <a:t>: single, </a:t>
            </a:r>
            <a:r>
              <a:rPr lang="it-IT" dirty="0" err="1" smtClean="0"/>
              <a:t>string</a:t>
            </a:r>
            <a:r>
              <a:rPr lang="it-IT" dirty="0" smtClean="0"/>
              <a:t>, </a:t>
            </a:r>
          </a:p>
          <a:p>
            <a:pPr lvl="1"/>
            <a:r>
              <a:rPr lang="it-IT" dirty="0" err="1" smtClean="0"/>
              <a:t>Summary</a:t>
            </a:r>
            <a:r>
              <a:rPr lang="it-IT" dirty="0" smtClean="0"/>
              <a:t>: text, single TEXTAREA</a:t>
            </a:r>
          </a:p>
          <a:p>
            <a:pPr lvl="1"/>
            <a:r>
              <a:rPr lang="it-IT" dirty="0" err="1" smtClean="0"/>
              <a:t>Detail</a:t>
            </a:r>
            <a:r>
              <a:rPr lang="it-IT" dirty="0" smtClean="0"/>
              <a:t>: </a:t>
            </a:r>
            <a:r>
              <a:rPr lang="it-IT" dirty="0" smtClean="0"/>
              <a:t>text, single</a:t>
            </a:r>
            <a:br>
              <a:rPr lang="it-IT" dirty="0" smtClean="0"/>
            </a:br>
            <a:r>
              <a:rPr lang="it-IT" dirty="0" smtClean="0"/>
              <a:t>CKEDITOR</a:t>
            </a:r>
          </a:p>
          <a:p>
            <a:pPr lvl="1"/>
            <a:r>
              <a:rPr lang="it-IT" dirty="0" smtClean="0"/>
              <a:t>Image: single, blob</a:t>
            </a:r>
          </a:p>
          <a:p>
            <a:pPr lvl="1"/>
            <a:r>
              <a:rPr lang="it-IT" dirty="0" err="1" smtClean="0"/>
              <a:t>TeaserTitle</a:t>
            </a:r>
            <a:r>
              <a:rPr lang="it-IT" dirty="0" smtClean="0"/>
              <a:t>: multiple, </a:t>
            </a:r>
            <a:r>
              <a:rPr lang="it-IT" dirty="0" err="1" smtClean="0"/>
              <a:t>string</a:t>
            </a:r>
            <a:endParaRPr lang="it-IT" dirty="0" smtClean="0"/>
          </a:p>
          <a:p>
            <a:pPr lvl="1"/>
            <a:r>
              <a:rPr lang="it-IT" dirty="0" err="1" smtClean="0"/>
              <a:t>TeaserText</a:t>
            </a:r>
            <a:r>
              <a:rPr lang="it-IT" dirty="0" smtClean="0"/>
              <a:t>: multiple, text</a:t>
            </a:r>
          </a:p>
          <a:p>
            <a:pPr lvl="1"/>
            <a:r>
              <a:rPr lang="it-IT" dirty="0" err="1" smtClean="0"/>
              <a:t>Related</a:t>
            </a:r>
            <a:r>
              <a:rPr lang="it-IT" dirty="0" smtClean="0"/>
              <a:t>: </a:t>
            </a:r>
            <a:r>
              <a:rPr lang="it-IT" dirty="0" err="1" smtClean="0"/>
              <a:t>asset</a:t>
            </a:r>
            <a:r>
              <a:rPr lang="it-IT" dirty="0" smtClean="0"/>
              <a:t>, multiple</a:t>
            </a:r>
          </a:p>
          <a:p>
            <a:pPr lvl="1"/>
            <a:r>
              <a:rPr lang="it-IT" dirty="0" err="1" smtClean="0"/>
              <a:t>SeeAlso</a:t>
            </a:r>
            <a:r>
              <a:rPr lang="it-IT" dirty="0" smtClean="0"/>
              <a:t>: </a:t>
            </a:r>
            <a:r>
              <a:rPr lang="it-IT" dirty="0" err="1" smtClean="0"/>
              <a:t>asset</a:t>
            </a:r>
            <a:r>
              <a:rPr lang="it-IT" dirty="0" smtClean="0"/>
              <a:t>:, multiple</a:t>
            </a:r>
          </a:p>
          <a:p>
            <a:pPr lvl="1"/>
            <a:endParaRPr lang="it-IT" dirty="0" smtClean="0"/>
          </a:p>
          <a:p>
            <a:r>
              <a:rPr lang="it-IT" dirty="0" err="1" smtClean="0"/>
              <a:t>Place</a:t>
            </a:r>
            <a:r>
              <a:rPr lang="it-IT" dirty="0" smtClean="0"/>
              <a:t> </a:t>
            </a:r>
            <a:r>
              <a:rPr lang="it-IT" dirty="0" err="1" smtClean="0"/>
              <a:t>them</a:t>
            </a:r>
            <a:r>
              <a:rPr lang="it-IT" dirty="0" smtClean="0"/>
              <a:t> in the Content </a:t>
            </a:r>
            <a:r>
              <a:rPr lang="it-IT" dirty="0" err="1" smtClean="0"/>
              <a:t>definition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 err="1" smtClean="0"/>
              <a:t>Objective</a:t>
            </a:r>
            <a:r>
              <a:rPr lang="it-IT" dirty="0" smtClean="0"/>
              <a:t>:</a:t>
            </a:r>
          </a:p>
          <a:p>
            <a:r>
              <a:rPr lang="it-IT" dirty="0" err="1" smtClean="0"/>
              <a:t>Learn</a:t>
            </a:r>
            <a:r>
              <a:rPr lang="it-IT" dirty="0" smtClean="0"/>
              <a:t> </a:t>
            </a:r>
            <a:r>
              <a:rPr lang="it-IT" dirty="0" err="1" smtClean="0"/>
              <a:t>about</a:t>
            </a:r>
            <a:r>
              <a:rPr lang="it-IT" dirty="0" smtClean="0"/>
              <a:t> </a:t>
            </a:r>
            <a:r>
              <a:rPr lang="it-IT" dirty="0" err="1" smtClean="0"/>
              <a:t>attributes</a:t>
            </a:r>
            <a:r>
              <a:rPr lang="it-IT" dirty="0" smtClean="0"/>
              <a:t>, </a:t>
            </a:r>
            <a:r>
              <a:rPr lang="it-IT" dirty="0" err="1" smtClean="0"/>
              <a:t>definitions</a:t>
            </a:r>
            <a:r>
              <a:rPr lang="it-IT" dirty="0" smtClean="0"/>
              <a:t> and </a:t>
            </a:r>
            <a:r>
              <a:rPr lang="it-IT" dirty="0" err="1" smtClean="0"/>
              <a:t>attribute</a:t>
            </a:r>
            <a:r>
              <a:rPr lang="it-IT" dirty="0" smtClean="0"/>
              <a:t> </a:t>
            </a:r>
            <a:r>
              <a:rPr lang="it-IT" dirty="0" err="1" smtClean="0"/>
              <a:t>editors</a:t>
            </a:r>
            <a:endParaRPr lang="it-IT" dirty="0" smtClean="0"/>
          </a:p>
          <a:p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create </a:t>
            </a:r>
            <a:r>
              <a:rPr lang="it-IT" dirty="0" err="1" smtClean="0"/>
              <a:t>all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needed</a:t>
            </a:r>
            <a:r>
              <a:rPr lang="it-IT" dirty="0" smtClean="0"/>
              <a:t> to render a </a:t>
            </a:r>
            <a:r>
              <a:rPr lang="it-IT" dirty="0" err="1" smtClean="0"/>
              <a:t>whole</a:t>
            </a:r>
            <a:r>
              <a:rPr lang="it-IT" dirty="0" smtClean="0"/>
              <a:t> page</a:t>
            </a:r>
            <a:r>
              <a:rPr lang="it-IT" u="sng" dirty="0" smtClean="0"/>
              <a:t> </a:t>
            </a:r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587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Placing</a:t>
            </a:r>
            <a:r>
              <a:rPr lang="it-IT" dirty="0" smtClean="0"/>
              <a:t> </a:t>
            </a:r>
            <a:r>
              <a:rPr lang="it-IT" dirty="0" err="1" smtClean="0"/>
              <a:t>Attributes</a:t>
            </a:r>
            <a:r>
              <a:rPr lang="it-IT" dirty="0" smtClean="0"/>
              <a:t> </a:t>
            </a:r>
            <a:br>
              <a:rPr lang="it-IT" dirty="0" smtClean="0"/>
            </a:br>
            <a:r>
              <a:rPr lang="it-IT" dirty="0" smtClean="0"/>
              <a:t>in a </a:t>
            </a:r>
            <a:r>
              <a:rPr lang="it-IT" dirty="0" err="1" smtClean="0"/>
              <a:t>mockup</a:t>
            </a:r>
            <a:endParaRPr lang="it-IT" dirty="0"/>
          </a:p>
        </p:txBody>
      </p:sp>
      <p:sp>
        <p:nvSpPr>
          <p:cNvPr id="12" name="Segnaposto testo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From </a:t>
            </a:r>
            <a:r>
              <a:rPr lang="it-IT" dirty="0" err="1" smtClean="0"/>
              <a:t>static</a:t>
            </a:r>
            <a:r>
              <a:rPr lang="it-IT" dirty="0" smtClean="0"/>
              <a:t> html to a </a:t>
            </a:r>
            <a:r>
              <a:rPr lang="it-IT" dirty="0" err="1" smtClean="0"/>
              <a:t>dynamic</a:t>
            </a:r>
            <a:r>
              <a:rPr lang="it-IT" dirty="0" smtClean="0"/>
              <a:t> website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40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contenuto 13"/>
          <p:cNvSpPr>
            <a:spLocks noGrp="1"/>
          </p:cNvSpPr>
          <p:nvPr>
            <p:ph sz="half" idx="1"/>
          </p:nvPr>
        </p:nvSpPr>
        <p:spPr>
          <a:xfrm>
            <a:off x="628650" y="2526384"/>
            <a:ext cx="2129064" cy="4112492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The common</a:t>
            </a:r>
            <a:r>
              <a:rPr lang="it-IT" dirty="0"/>
              <a:t/>
            </a:r>
            <a:br>
              <a:rPr lang="it-IT" dirty="0"/>
            </a:br>
            <a:r>
              <a:rPr lang="it-IT" dirty="0" smtClean="0"/>
              <a:t>part of </a:t>
            </a:r>
          </a:p>
          <a:p>
            <a:pPr marL="0" indent="0">
              <a:buNone/>
            </a:pPr>
            <a:r>
              <a:rPr lang="it-IT" dirty="0"/>
              <a:t>w</a:t>
            </a:r>
            <a:r>
              <a:rPr lang="it-IT" dirty="0" smtClean="0"/>
              <a:t>eb page </a:t>
            </a:r>
          </a:p>
        </p:txBody>
      </p:sp>
      <p:sp>
        <p:nvSpPr>
          <p:cNvPr id="15" name="Segnaposto contenuto 14"/>
          <p:cNvSpPr>
            <a:spLocks noGrp="1"/>
          </p:cNvSpPr>
          <p:nvPr>
            <p:ph sz="half" idx="2"/>
          </p:nvPr>
        </p:nvSpPr>
        <p:spPr>
          <a:xfrm>
            <a:off x="6045198" y="2526384"/>
            <a:ext cx="2686968" cy="4112492"/>
          </a:xfrm>
        </p:spPr>
        <p:txBody>
          <a:bodyPr/>
          <a:lstStyle/>
          <a:p>
            <a:pPr marL="0" indent="0" algn="r">
              <a:buNone/>
            </a:pPr>
            <a:r>
              <a:rPr lang="it-IT" dirty="0" smtClean="0"/>
              <a:t>The </a:t>
            </a:r>
            <a:r>
              <a:rPr lang="it-IT" dirty="0" err="1" smtClean="0"/>
              <a:t>specific</a:t>
            </a:r>
            <a:r>
              <a:rPr lang="it-IT" dirty="0" smtClean="0"/>
              <a:t> </a:t>
            </a:r>
            <a:br>
              <a:rPr lang="it-IT" dirty="0" smtClean="0"/>
            </a:br>
            <a:r>
              <a:rPr lang="it-IT" dirty="0" smtClean="0"/>
              <a:t>part of </a:t>
            </a:r>
            <a:r>
              <a:rPr lang="it-IT" dirty="0" err="1" smtClean="0"/>
              <a:t>each</a:t>
            </a:r>
            <a:r>
              <a:rPr lang="it-IT" dirty="0"/>
              <a:t> </a:t>
            </a:r>
            <a:r>
              <a:rPr lang="it-IT" dirty="0" smtClean="0"/>
              <a:t>layout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8" name="Rettangolo 7"/>
          <p:cNvSpPr/>
          <p:nvPr/>
        </p:nvSpPr>
        <p:spPr>
          <a:xfrm>
            <a:off x="2938694" y="2627179"/>
            <a:ext cx="3483428" cy="371565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Wrapper</a:t>
            </a:r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</p:txBody>
      </p:sp>
      <p:sp>
        <p:nvSpPr>
          <p:cNvPr id="9" name="Rettangolo arrotondato 8"/>
          <p:cNvSpPr/>
          <p:nvPr/>
        </p:nvSpPr>
        <p:spPr>
          <a:xfrm>
            <a:off x="3541036" y="3396345"/>
            <a:ext cx="2278743" cy="27722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Layout</a:t>
            </a:r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</p:txBody>
      </p:sp>
      <p:sp>
        <p:nvSpPr>
          <p:cNvPr id="16" name="Titolo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fine art of HTML </a:t>
            </a:r>
            <a:r>
              <a:rPr lang="it-IT" dirty="0" err="1" smtClean="0"/>
              <a:t>cutting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57937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Basic </a:t>
            </a:r>
            <a:r>
              <a:rPr lang="it-IT" dirty="0" err="1" smtClean="0"/>
              <a:t>Terminology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 err="1"/>
              <a:t>Element</a:t>
            </a:r>
            <a:endParaRPr lang="it-IT" dirty="0"/>
          </a:p>
          <a:p>
            <a:pPr lvl="1"/>
            <a:r>
              <a:rPr lang="it-IT" dirty="0"/>
              <a:t>The </a:t>
            </a:r>
            <a:r>
              <a:rPr lang="it-IT" dirty="0" err="1"/>
              <a:t>underlying</a:t>
            </a:r>
            <a:r>
              <a:rPr lang="it-IT" dirty="0"/>
              <a:t> code </a:t>
            </a:r>
            <a:r>
              <a:rPr lang="it-IT" dirty="0" err="1"/>
              <a:t>executed</a:t>
            </a:r>
            <a:r>
              <a:rPr lang="it-IT" dirty="0"/>
              <a:t> by a </a:t>
            </a:r>
            <a:r>
              <a:rPr lang="it-IT" dirty="0" err="1" smtClean="0"/>
              <a:t>Template</a:t>
            </a:r>
            <a:endParaRPr lang="it-IT" dirty="0" smtClean="0"/>
          </a:p>
          <a:p>
            <a:pPr lvl="1"/>
            <a:r>
              <a:rPr lang="it-IT" dirty="0" smtClean="0"/>
              <a:t>JSP </a:t>
            </a:r>
            <a:r>
              <a:rPr lang="it-IT" dirty="0" err="1" smtClean="0"/>
              <a:t>mostly</a:t>
            </a:r>
            <a:endParaRPr lang="it-IT" dirty="0" smtClean="0"/>
          </a:p>
          <a:p>
            <a:pPr lvl="1"/>
            <a:r>
              <a:rPr lang="it-IT" dirty="0" err="1" smtClean="0"/>
              <a:t>Also</a:t>
            </a:r>
            <a:r>
              <a:rPr lang="it-IT" dirty="0" smtClean="0"/>
              <a:t> XML and </a:t>
            </a:r>
            <a:r>
              <a:rPr lang="it-IT" dirty="0" err="1" smtClean="0"/>
              <a:t>Groovy</a:t>
            </a:r>
            <a:endParaRPr lang="it-IT" dirty="0" smtClean="0"/>
          </a:p>
          <a:p>
            <a:pPr lvl="1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NOT an </a:t>
            </a:r>
            <a:r>
              <a:rPr lang="it-IT" dirty="0" err="1" smtClean="0"/>
              <a:t>asset</a:t>
            </a:r>
            <a:r>
              <a:rPr lang="it-IT" dirty="0" smtClean="0"/>
              <a:t> – </a:t>
            </a:r>
            <a:r>
              <a:rPr lang="it-IT" dirty="0" err="1" smtClean="0"/>
              <a:t>but</a:t>
            </a:r>
            <a:r>
              <a:rPr lang="it-IT" dirty="0" smtClean="0"/>
              <a:t> can be part of an </a:t>
            </a:r>
            <a:r>
              <a:rPr lang="it-IT" dirty="0" err="1"/>
              <a:t>A</a:t>
            </a:r>
            <a:r>
              <a:rPr lang="it-IT" dirty="0" err="1" smtClean="0"/>
              <a:t>sset</a:t>
            </a:r>
            <a:endParaRPr lang="it-IT" dirty="0" smtClean="0"/>
          </a:p>
          <a:p>
            <a:r>
              <a:rPr lang="it-IT" dirty="0" err="1" smtClean="0"/>
              <a:t>Template</a:t>
            </a:r>
            <a:r>
              <a:rPr lang="it-IT" dirty="0" smtClean="0"/>
              <a:t> (and </a:t>
            </a:r>
            <a:r>
              <a:rPr lang="it-IT" dirty="0" err="1" smtClean="0"/>
              <a:t>CSElement</a:t>
            </a:r>
            <a:r>
              <a:rPr lang="it-IT" dirty="0" smtClean="0"/>
              <a:t>)</a:t>
            </a:r>
          </a:p>
          <a:p>
            <a:pPr lvl="1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(special) </a:t>
            </a:r>
            <a:r>
              <a:rPr lang="it-IT" dirty="0" err="1" smtClean="0"/>
              <a:t>asset</a:t>
            </a:r>
            <a:endParaRPr lang="it-IT" dirty="0" smtClean="0"/>
          </a:p>
          <a:p>
            <a:pPr lvl="1"/>
            <a:r>
              <a:rPr lang="it-IT" dirty="0" err="1"/>
              <a:t>It</a:t>
            </a:r>
            <a:r>
              <a:rPr lang="it-IT" dirty="0"/>
              <a:t> can render a (non </a:t>
            </a:r>
            <a:r>
              <a:rPr lang="it-IT" dirty="0" err="1"/>
              <a:t>executable</a:t>
            </a:r>
            <a:r>
              <a:rPr lang="it-IT" dirty="0"/>
              <a:t>) </a:t>
            </a:r>
            <a:r>
              <a:rPr lang="it-IT" dirty="0" err="1" smtClean="0"/>
              <a:t>asset</a:t>
            </a:r>
            <a:endParaRPr lang="it-IT" dirty="0" smtClean="0"/>
          </a:p>
          <a:p>
            <a:pPr lvl="1"/>
            <a:r>
              <a:rPr lang="it-IT" dirty="0" err="1" smtClean="0"/>
              <a:t>They</a:t>
            </a:r>
            <a:r>
              <a:rPr lang="it-IT" dirty="0" smtClean="0"/>
              <a:t> </a:t>
            </a:r>
            <a:r>
              <a:rPr lang="it-IT" dirty="0" err="1" smtClean="0"/>
              <a:t>wraps</a:t>
            </a:r>
            <a:r>
              <a:rPr lang="it-IT" dirty="0" smtClean="0"/>
              <a:t> </a:t>
            </a:r>
            <a:r>
              <a:rPr lang="it-IT" dirty="0" err="1" smtClean="0"/>
              <a:t>Elements</a:t>
            </a:r>
            <a:r>
              <a:rPr lang="it-IT" dirty="0" smtClean="0"/>
              <a:t> with </a:t>
            </a:r>
            <a:r>
              <a:rPr lang="it-IT" dirty="0" err="1" smtClean="0"/>
              <a:t>metadata</a:t>
            </a:r>
            <a:endParaRPr lang="it-IT" dirty="0" smtClean="0"/>
          </a:p>
          <a:p>
            <a:pPr lvl="1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executable</a:t>
            </a:r>
            <a:r>
              <a:rPr lang="it-IT" dirty="0" smtClean="0"/>
              <a:t> </a:t>
            </a:r>
          </a:p>
          <a:p>
            <a:pPr lvl="1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publishabe</a:t>
            </a:r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315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293832" y="950429"/>
            <a:ext cx="8103516" cy="1325563"/>
          </a:xfrm>
        </p:spPr>
        <p:txBody>
          <a:bodyPr/>
          <a:lstStyle/>
          <a:p>
            <a:r>
              <a:rPr lang="it-IT" dirty="0" err="1" smtClean="0"/>
              <a:t>Extracting</a:t>
            </a:r>
            <a:r>
              <a:rPr lang="it-IT" dirty="0" smtClean="0"/>
              <a:t> </a:t>
            </a:r>
            <a:r>
              <a:rPr lang="it-IT" dirty="0" err="1" smtClean="0"/>
              <a:t>attributes</a:t>
            </a:r>
            <a:endParaRPr lang="it-IT" dirty="0"/>
          </a:p>
        </p:txBody>
      </p:sp>
      <p:sp>
        <p:nvSpPr>
          <p:cNvPr id="9" name="Segnaposto contenuto 8"/>
          <p:cNvSpPr>
            <a:spLocks noGrp="1"/>
          </p:cNvSpPr>
          <p:nvPr>
            <p:ph sz="half" idx="2"/>
          </p:nvPr>
        </p:nvSpPr>
        <p:spPr>
          <a:xfrm>
            <a:off x="342661" y="2145384"/>
            <a:ext cx="7069520" cy="4204615"/>
          </a:xfrm>
        </p:spPr>
        <p:txBody>
          <a:bodyPr>
            <a:normAutofit/>
          </a:bodyPr>
          <a:lstStyle/>
          <a:p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as</a:t>
            </a:r>
            <a:r>
              <a:rPr lang="it-IT" dirty="0" smtClean="0"/>
              <a:t> </a:t>
            </a:r>
            <a:r>
              <a:rPr lang="it-IT" dirty="0" err="1" smtClean="0"/>
              <a:t>asset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(default the </a:t>
            </a:r>
            <a:r>
              <a:rPr lang="it-IT" dirty="0" err="1" smtClean="0"/>
              <a:t>current</a:t>
            </a:r>
            <a:r>
              <a:rPr lang="it-IT" dirty="0" smtClean="0"/>
              <a:t>)</a:t>
            </a:r>
          </a:p>
          <a:p>
            <a:endParaRPr lang="it-IT" dirty="0"/>
          </a:p>
          <a:p>
            <a:r>
              <a:rPr lang="it-IT" dirty="0" smtClean="0"/>
              <a:t>Read the </a:t>
            </a:r>
            <a:r>
              <a:rPr lang="it-IT" dirty="0" err="1" smtClean="0"/>
              <a:t>attributes</a:t>
            </a:r>
            <a:r>
              <a:rPr lang="it-IT" dirty="0" smtClean="0"/>
              <a:t> of the </a:t>
            </a:r>
            <a:r>
              <a:rPr lang="it-IT" dirty="0" err="1" smtClean="0"/>
              <a:t>asset</a:t>
            </a:r>
            <a:r>
              <a:rPr lang="it-IT" dirty="0" smtClean="0"/>
              <a:t>:</a:t>
            </a:r>
            <a:endParaRPr lang="it-IT" dirty="0"/>
          </a:p>
          <a:p>
            <a:endParaRPr lang="it-IT" dirty="0" smtClean="0"/>
          </a:p>
          <a:p>
            <a:pPr marL="0" indent="0">
              <a:buNone/>
            </a:pPr>
            <a:endParaRPr lang="it-IT" dirty="0" smtClean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181" y="2074885"/>
            <a:ext cx="4298681" cy="1073196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45310"/>
            <a:ext cx="9144000" cy="281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886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Mockup</a:t>
            </a:r>
            <a:r>
              <a:rPr lang="it-IT" dirty="0" smtClean="0"/>
              <a:t> in Java with </a:t>
            </a:r>
            <a:r>
              <a:rPr lang="it-IT" dirty="0" err="1" smtClean="0"/>
              <a:t>Picker</a:t>
            </a:r>
            <a:endParaRPr lang="it-IT" dirty="0"/>
          </a:p>
        </p:txBody>
      </p:sp>
      <p:sp>
        <p:nvSpPr>
          <p:cNvPr id="7" name="Segnaposto contenuto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Pick</a:t>
            </a:r>
            <a:r>
              <a:rPr lang="it-IT" dirty="0"/>
              <a:t> the html</a:t>
            </a:r>
          </a:p>
          <a:p>
            <a:pPr marL="0" indent="0">
              <a:buNone/>
            </a:pPr>
            <a:r>
              <a:rPr lang="it-IT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Picker</a:t>
            </a:r>
            <a:r>
              <a:rPr lang="it-IT" sz="1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 </a:t>
            </a:r>
            <a:r>
              <a:rPr lang="it-IT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it-IT" sz="1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Picker.load</a:t>
            </a:r>
            <a:r>
              <a:rPr lang="it-IT" sz="1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("/</a:t>
            </a:r>
            <a:r>
              <a:rPr lang="it-IT" sz="1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blueprint</a:t>
            </a:r>
            <a:r>
              <a:rPr lang="it-IT" sz="1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/template.html</a:t>
            </a:r>
            <a:r>
              <a:rPr lang="it-IT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it-IT" dirty="0" err="1" smtClean="0"/>
              <a:t>Moustache</a:t>
            </a:r>
            <a:r>
              <a:rPr lang="it-IT" dirty="0" smtClean="0"/>
              <a:t> </a:t>
            </a:r>
            <a:endParaRPr lang="it-IT" dirty="0"/>
          </a:p>
          <a:p>
            <a:pPr marL="0" indent="0">
              <a:buNone/>
            </a:pPr>
            <a:r>
              <a:rPr lang="it-IT" dirty="0"/>
              <a:t>  </a:t>
            </a:r>
            <a:r>
              <a:rPr lang="it-IT" dirty="0" smtClean="0"/>
              <a:t>     </a:t>
            </a:r>
            <a:r>
              <a:rPr lang="it-I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{{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}}</a:t>
            </a:r>
          </a:p>
          <a:p>
            <a:r>
              <a:rPr lang="it-IT" dirty="0" err="1" smtClean="0"/>
              <a:t>Replacements</a:t>
            </a:r>
            <a:endParaRPr lang="it-IT" dirty="0"/>
          </a:p>
          <a:p>
            <a:pPr marL="457200" lvl="1" indent="0">
              <a:buNone/>
            </a:pPr>
            <a:r>
              <a:rPr lang="it-I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it-I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.replace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("#location</a:t>
            </a:r>
            <a:r>
              <a:rPr lang="it-I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it-I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a.getString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("Value</a:t>
            </a:r>
            <a:r>
              <a:rPr lang="it-I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"))</a:t>
            </a:r>
            <a:endParaRPr 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707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olo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Render the image</a:t>
            </a:r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2720109"/>
            <a:ext cx="80264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01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617248" y="915400"/>
            <a:ext cx="2949178" cy="1278236"/>
          </a:xfrm>
        </p:spPr>
        <p:txBody>
          <a:bodyPr/>
          <a:lstStyle/>
          <a:p>
            <a:r>
              <a:rPr lang="it-IT" dirty="0" smtClean="0"/>
              <a:t>Lab: </a:t>
            </a:r>
            <a:r>
              <a:rPr lang="it-IT" dirty="0" err="1" smtClean="0"/>
              <a:t>populate</a:t>
            </a:r>
            <a:r>
              <a:rPr lang="it-IT" dirty="0" smtClean="0"/>
              <a:t> the </a:t>
            </a:r>
            <a:r>
              <a:rPr lang="it-IT" dirty="0" err="1" smtClean="0"/>
              <a:t>mockup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it-IT" dirty="0" err="1" smtClean="0"/>
              <a:t>Implement</a:t>
            </a:r>
            <a:r>
              <a:rPr lang="it-IT" dirty="0" smtClean="0"/>
              <a:t> the </a:t>
            </a:r>
            <a:r>
              <a:rPr lang="it-IT" dirty="0" err="1" smtClean="0"/>
              <a:t>following</a:t>
            </a:r>
            <a:r>
              <a:rPr lang="it-IT" dirty="0" smtClean="0"/>
              <a:t> </a:t>
            </a:r>
            <a:r>
              <a:rPr lang="it-IT" dirty="0" err="1" smtClean="0"/>
              <a:t>attributes</a:t>
            </a:r>
            <a:r>
              <a:rPr lang="it-IT" dirty="0" smtClean="0"/>
              <a:t>:</a:t>
            </a:r>
          </a:p>
          <a:p>
            <a:pPr lvl="2"/>
            <a:r>
              <a:rPr lang="it-IT" dirty="0" err="1" smtClean="0"/>
              <a:t>Summary</a:t>
            </a:r>
            <a:endParaRPr lang="it-IT" dirty="0" smtClean="0"/>
          </a:p>
          <a:p>
            <a:pPr lvl="2"/>
            <a:r>
              <a:rPr lang="it-IT" dirty="0" err="1" smtClean="0"/>
              <a:t>Details</a:t>
            </a:r>
            <a:endParaRPr lang="it-IT" dirty="0" smtClean="0"/>
          </a:p>
          <a:p>
            <a:pPr lvl="2"/>
            <a:r>
              <a:rPr lang="it-IT" dirty="0" smtClean="0"/>
              <a:t>Teaser Title</a:t>
            </a:r>
          </a:p>
          <a:p>
            <a:pPr lvl="2"/>
            <a:r>
              <a:rPr lang="it-IT" dirty="0" smtClean="0"/>
              <a:t>Teaser Text</a:t>
            </a:r>
          </a:p>
          <a:p>
            <a:pPr lvl="2"/>
            <a:r>
              <a:rPr lang="it-IT" dirty="0" smtClean="0"/>
              <a:t>Image</a:t>
            </a:r>
          </a:p>
          <a:p>
            <a:pPr lvl="2"/>
            <a:r>
              <a:rPr lang="it-IT" dirty="0" err="1" smtClean="0"/>
              <a:t>Related</a:t>
            </a:r>
            <a:endParaRPr lang="it-IT" dirty="0" smtClean="0"/>
          </a:p>
          <a:p>
            <a:pPr lvl="2"/>
            <a:r>
              <a:rPr lang="it-IT" dirty="0" err="1" smtClean="0"/>
              <a:t>SeeAlso</a:t>
            </a:r>
            <a:endParaRPr lang="it-IT" dirty="0" smtClean="0"/>
          </a:p>
        </p:txBody>
      </p:sp>
      <p:sp>
        <p:nvSpPr>
          <p:cNvPr id="7" name="Segnaposto testo 6"/>
          <p:cNvSpPr>
            <a:spLocks noGrp="1"/>
          </p:cNvSpPr>
          <p:nvPr>
            <p:ph type="body" sz="half" idx="2"/>
          </p:nvPr>
        </p:nvSpPr>
        <p:spPr>
          <a:xfrm>
            <a:off x="594156" y="2250054"/>
            <a:ext cx="2949178" cy="3811588"/>
          </a:xfrm>
        </p:spPr>
        <p:txBody>
          <a:bodyPr/>
          <a:lstStyle/>
          <a:p>
            <a:r>
              <a:rPr lang="it-IT" dirty="0" smtClean="0"/>
              <a:t>Goal: </a:t>
            </a:r>
            <a:endParaRPr lang="it-IT" dirty="0"/>
          </a:p>
          <a:p>
            <a:r>
              <a:rPr lang="it-IT" dirty="0" err="1" smtClean="0"/>
              <a:t>Populate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html </a:t>
            </a:r>
            <a:r>
              <a:rPr lang="it-IT" dirty="0" err="1" smtClean="0"/>
              <a:t>mockup</a:t>
            </a:r>
            <a:r>
              <a:rPr lang="it-IT" dirty="0" smtClean="0"/>
              <a:t> with </a:t>
            </a:r>
            <a:r>
              <a:rPr lang="it-IT" dirty="0" err="1" smtClean="0"/>
              <a:t>content</a:t>
            </a:r>
            <a:r>
              <a:rPr lang="it-IT" dirty="0" smtClean="0"/>
              <a:t> </a:t>
            </a:r>
          </a:p>
          <a:p>
            <a:endParaRPr lang="it-IT" u="sng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10" y="3313545"/>
            <a:ext cx="3880836" cy="354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36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Rendering</a:t>
            </a:r>
            <a:r>
              <a:rPr lang="it-IT" dirty="0" smtClean="0"/>
              <a:t> Links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Let's</a:t>
            </a:r>
            <a:r>
              <a:rPr lang="it-IT" dirty="0" smtClean="0"/>
              <a:t> </a:t>
            </a:r>
            <a:r>
              <a:rPr lang="it-IT" dirty="0" err="1" smtClean="0"/>
              <a:t>see</a:t>
            </a:r>
            <a:r>
              <a:rPr lang="it-IT" dirty="0" smtClean="0"/>
              <a:t> </a:t>
            </a:r>
            <a:r>
              <a:rPr lang="it-IT" dirty="0" err="1" smtClean="0"/>
              <a:t>how</a:t>
            </a:r>
            <a:r>
              <a:rPr lang="it-IT" dirty="0" smtClean="0"/>
              <a:t> </a:t>
            </a:r>
            <a:r>
              <a:rPr lang="it-IT" dirty="0" err="1" smtClean="0"/>
              <a:t>Implement</a:t>
            </a:r>
            <a:r>
              <a:rPr lang="it-IT" dirty="0" smtClean="0"/>
              <a:t> </a:t>
            </a:r>
            <a:r>
              <a:rPr lang="it-IT" dirty="0" err="1" smtClean="0"/>
              <a:t>navigations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22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link in </a:t>
            </a:r>
            <a:r>
              <a:rPr lang="it-IT" dirty="0" err="1" smtClean="0"/>
              <a:t>Sites</a:t>
            </a:r>
            <a:r>
              <a:rPr lang="it-IT" dirty="0" smtClean="0"/>
              <a:t> </a:t>
            </a:r>
            <a:r>
              <a:rPr lang="it-IT" dirty="0" err="1" smtClean="0"/>
              <a:t>anyway</a:t>
            </a:r>
            <a:r>
              <a:rPr lang="it-IT" dirty="0" smtClean="0"/>
              <a:t>?</a:t>
            </a:r>
            <a:endParaRPr lang="it-IT" dirty="0"/>
          </a:p>
        </p:txBody>
      </p:sp>
      <p:sp>
        <p:nvSpPr>
          <p:cNvPr id="7" name="Segnaposto contenuto 6"/>
          <p:cNvSpPr>
            <a:spLocks noGrp="1"/>
          </p:cNvSpPr>
          <p:nvPr>
            <p:ph idx="1"/>
          </p:nvPr>
        </p:nvSpPr>
        <p:spPr>
          <a:xfrm>
            <a:off x="242455" y="2554663"/>
            <a:ext cx="8682181" cy="4072379"/>
          </a:xfrm>
        </p:spPr>
        <p:txBody>
          <a:bodyPr/>
          <a:lstStyle/>
          <a:p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always</a:t>
            </a:r>
            <a:r>
              <a:rPr lang="it-IT" dirty="0" smtClean="0"/>
              <a:t> link to ASSETS</a:t>
            </a:r>
          </a:p>
          <a:p>
            <a:r>
              <a:rPr lang="it-IT" dirty="0" smtClean="0"/>
              <a:t>So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get</a:t>
            </a:r>
            <a:r>
              <a:rPr lang="it-IT" dirty="0" smtClean="0"/>
              <a:t> the ASSET </a:t>
            </a:r>
            <a:r>
              <a:rPr lang="it-IT" dirty="0" err="1" smtClean="0"/>
              <a:t>then</a:t>
            </a:r>
            <a:r>
              <a:rPr lang="it-IT" dirty="0" smtClean="0"/>
              <a:t> </a:t>
            </a:r>
            <a:r>
              <a:rPr lang="it-IT" dirty="0" err="1" smtClean="0"/>
              <a:t>extract</a:t>
            </a:r>
            <a:r>
              <a:rPr lang="it-IT" dirty="0" smtClean="0"/>
              <a:t> the URL to.</a:t>
            </a:r>
          </a:p>
          <a:p>
            <a:pPr lvl="1"/>
            <a:r>
              <a:rPr lang="it-IT" dirty="0" smtClean="0"/>
              <a:t>Link to </a:t>
            </a:r>
            <a:r>
              <a:rPr lang="it-IT" dirty="0" err="1" smtClean="0"/>
              <a:t>myself</a:t>
            </a:r>
            <a:r>
              <a:rPr lang="it-IT" dirty="0" smtClean="0"/>
              <a:t>:</a:t>
            </a:r>
          </a:p>
          <a:p>
            <a:pPr lvl="2"/>
            <a:r>
              <a:rPr lang="it-IT" sz="2400" b="1" dirty="0" err="1" smtClean="0">
                <a:latin typeface="Courier"/>
                <a:cs typeface="Courier"/>
              </a:rPr>
              <a:t>e.getAsset</a:t>
            </a:r>
            <a:r>
              <a:rPr lang="it-IT" sz="2400" b="1" dirty="0" smtClean="0">
                <a:latin typeface="Courier"/>
                <a:cs typeface="Courier"/>
              </a:rPr>
              <a:t>().</a:t>
            </a:r>
            <a:r>
              <a:rPr lang="it-IT" sz="2400" b="1" dirty="0" err="1" smtClean="0">
                <a:latin typeface="Courier"/>
                <a:cs typeface="Courier"/>
              </a:rPr>
              <a:t>getUrl</a:t>
            </a:r>
            <a:r>
              <a:rPr lang="it-IT" sz="2400" b="1" dirty="0" smtClean="0">
                <a:latin typeface="Courier"/>
                <a:cs typeface="Courier"/>
              </a:rPr>
              <a:t>()</a:t>
            </a:r>
          </a:p>
          <a:p>
            <a:pPr lvl="1"/>
            <a:r>
              <a:rPr lang="it-IT" dirty="0" err="1" smtClean="0"/>
              <a:t>Not</a:t>
            </a:r>
            <a:r>
              <a:rPr lang="it-IT" dirty="0" smtClean="0"/>
              <a:t> </a:t>
            </a:r>
            <a:r>
              <a:rPr lang="it-IT" dirty="0" err="1" smtClean="0"/>
              <a:t>very</a:t>
            </a:r>
            <a:r>
              <a:rPr lang="it-IT" dirty="0" smtClean="0"/>
              <a:t> </a:t>
            </a:r>
            <a:r>
              <a:rPr lang="it-IT" dirty="0" err="1" smtClean="0"/>
              <a:t>useful</a:t>
            </a:r>
            <a:r>
              <a:rPr lang="it-IT" dirty="0" smtClean="0"/>
              <a:t> in </a:t>
            </a:r>
            <a:r>
              <a:rPr lang="it-IT" dirty="0" err="1" smtClean="0"/>
              <a:t>practice</a:t>
            </a:r>
            <a:r>
              <a:rPr lang="it-IT" dirty="0" smtClean="0"/>
              <a:t>, so </a:t>
            </a:r>
            <a:r>
              <a:rPr lang="it-IT" dirty="0" err="1" smtClean="0"/>
              <a:t>you</a:t>
            </a:r>
            <a:r>
              <a:rPr lang="it-IT" dirty="0" smtClean="0"/>
              <a:t> use </a:t>
            </a:r>
            <a:r>
              <a:rPr lang="it-IT" dirty="0" err="1" smtClean="0"/>
              <a:t>attributes</a:t>
            </a:r>
            <a:r>
              <a:rPr lang="it-IT" dirty="0" smtClean="0"/>
              <a:t> or </a:t>
            </a:r>
            <a:r>
              <a:rPr lang="it-IT" dirty="0" err="1" smtClean="0"/>
              <a:t>siteplan</a:t>
            </a:r>
            <a:r>
              <a:rPr lang="it-IT" dirty="0" smtClean="0"/>
              <a:t>. For </a:t>
            </a:r>
            <a:r>
              <a:rPr lang="it-IT" dirty="0" err="1" smtClean="0"/>
              <a:t>example</a:t>
            </a:r>
            <a:r>
              <a:rPr lang="it-IT" dirty="0" smtClean="0"/>
              <a:t>:</a:t>
            </a:r>
          </a:p>
          <a:p>
            <a:pPr lvl="2"/>
            <a:r>
              <a:rPr lang="it-IT" sz="2400" b="1" dirty="0" err="1" smtClean="0">
                <a:latin typeface="Courier"/>
                <a:cs typeface="Courier"/>
              </a:rPr>
              <a:t>url</a:t>
            </a:r>
            <a:r>
              <a:rPr lang="it-IT" sz="2400" b="1" dirty="0" smtClean="0">
                <a:latin typeface="Courier"/>
                <a:cs typeface="Courier"/>
              </a:rPr>
              <a:t> = </a:t>
            </a:r>
            <a:r>
              <a:rPr lang="it-IT" sz="2400" b="1" dirty="0" err="1" smtClean="0">
                <a:latin typeface="Courier"/>
                <a:cs typeface="Courier"/>
              </a:rPr>
              <a:t>a.getAsset</a:t>
            </a:r>
            <a:r>
              <a:rPr lang="it-IT" sz="2400" b="1" dirty="0" smtClean="0">
                <a:latin typeface="Courier"/>
                <a:cs typeface="Courier"/>
              </a:rPr>
              <a:t>("</a:t>
            </a:r>
            <a:r>
              <a:rPr lang="it-IT" sz="2400" b="1" dirty="0" err="1" smtClean="0">
                <a:latin typeface="Courier"/>
                <a:cs typeface="Courier"/>
              </a:rPr>
              <a:t>Related</a:t>
            </a:r>
            <a:r>
              <a:rPr lang="it-IT" sz="2400" b="1" dirty="0" smtClean="0">
                <a:latin typeface="Courier"/>
                <a:cs typeface="Courier"/>
              </a:rPr>
              <a:t>").</a:t>
            </a:r>
            <a:r>
              <a:rPr lang="it-IT" sz="2400" b="1" dirty="0" err="1" smtClean="0">
                <a:latin typeface="Courier"/>
                <a:cs typeface="Courier"/>
              </a:rPr>
              <a:t>getUrl</a:t>
            </a:r>
            <a:r>
              <a:rPr lang="it-IT" sz="2400" b="1" dirty="0" smtClean="0">
                <a:latin typeface="Courier"/>
                <a:cs typeface="Courier"/>
              </a:rPr>
              <a:t>()</a:t>
            </a:r>
          </a:p>
          <a:p>
            <a:pPr lvl="2"/>
            <a:r>
              <a:rPr lang="it-IT" sz="2400" b="1" dirty="0" smtClean="0">
                <a:latin typeface="Courier"/>
                <a:cs typeface="Courier"/>
              </a:rPr>
              <a:t>a = </a:t>
            </a:r>
            <a:r>
              <a:rPr lang="it-IT" sz="2400" b="1" dirty="0" err="1" smtClean="0">
                <a:latin typeface="Courier"/>
                <a:cs typeface="Courier"/>
              </a:rPr>
              <a:t>e.findOne</a:t>
            </a:r>
            <a:r>
              <a:rPr lang="it-IT" sz="2400" b="1" dirty="0" smtClean="0">
                <a:latin typeface="Courier"/>
                <a:cs typeface="Courier"/>
              </a:rPr>
              <a:t>("Page", </a:t>
            </a:r>
            <a:br>
              <a:rPr lang="it-IT" sz="2400" b="1" dirty="0" smtClean="0">
                <a:latin typeface="Courier"/>
                <a:cs typeface="Courier"/>
              </a:rPr>
            </a:br>
            <a:r>
              <a:rPr lang="it-IT" sz="2400" b="1" dirty="0" smtClean="0">
                <a:latin typeface="Courier"/>
                <a:cs typeface="Courier"/>
              </a:rPr>
              <a:t>      </a:t>
            </a:r>
            <a:r>
              <a:rPr lang="it-IT" sz="2400" b="1" dirty="0" err="1" smtClean="0">
                <a:latin typeface="Courier"/>
                <a:cs typeface="Courier"/>
              </a:rPr>
              <a:t>arg</a:t>
            </a:r>
            <a:r>
              <a:rPr lang="it-IT" sz="2400" b="1" dirty="0" smtClean="0">
                <a:latin typeface="Courier"/>
                <a:cs typeface="Courier"/>
              </a:rPr>
              <a:t>("</a:t>
            </a:r>
            <a:r>
              <a:rPr lang="it-IT" sz="2400" b="1" dirty="0" err="1" smtClean="0">
                <a:latin typeface="Courier"/>
                <a:cs typeface="Courier"/>
              </a:rPr>
              <a:t>name</a:t>
            </a:r>
            <a:r>
              <a:rPr lang="it-IT" sz="2400" b="1" dirty="0" smtClean="0">
                <a:latin typeface="Courier"/>
                <a:cs typeface="Courier"/>
              </a:rPr>
              <a:t>", "Home");</a:t>
            </a:r>
            <a:br>
              <a:rPr lang="it-IT" sz="2400" b="1" dirty="0" smtClean="0">
                <a:latin typeface="Courier"/>
                <a:cs typeface="Courier"/>
              </a:rPr>
            </a:br>
            <a:r>
              <a:rPr lang="it-IT" sz="2400" b="1" dirty="0" err="1" smtClean="0">
                <a:latin typeface="Courier"/>
                <a:cs typeface="Courier"/>
              </a:rPr>
              <a:t>url</a:t>
            </a:r>
            <a:r>
              <a:rPr lang="it-IT" sz="2400" b="1" dirty="0" smtClean="0">
                <a:latin typeface="Courier"/>
                <a:cs typeface="Courier"/>
              </a:rPr>
              <a:t> = </a:t>
            </a:r>
            <a:r>
              <a:rPr lang="it-IT" sz="2400" b="1" dirty="0" err="1" smtClean="0">
                <a:latin typeface="Courier"/>
                <a:cs typeface="Courier"/>
              </a:rPr>
              <a:t>a.getUrl</a:t>
            </a:r>
            <a:r>
              <a:rPr lang="it-IT" sz="2400" b="1" dirty="0" smtClean="0">
                <a:latin typeface="Courier"/>
                <a:cs typeface="Courier"/>
              </a:rPr>
              <a:t>();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897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SitePlan</a:t>
            </a:r>
            <a:endParaRPr lang="it-IT" dirty="0"/>
          </a:p>
        </p:txBody>
      </p:sp>
      <p:sp>
        <p:nvSpPr>
          <p:cNvPr id="12" name="Segnaposto contenuto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Navigating</a:t>
            </a:r>
            <a:r>
              <a:rPr lang="it-IT" dirty="0" smtClean="0"/>
              <a:t> the </a:t>
            </a:r>
            <a:r>
              <a:rPr lang="it-IT" dirty="0" err="1" smtClean="0"/>
              <a:t>siteplan</a:t>
            </a:r>
            <a:endParaRPr lang="it-IT" dirty="0" smtClean="0"/>
          </a:p>
          <a:p>
            <a:pPr lvl="1"/>
            <a:r>
              <a:rPr lang="it-IT" dirty="0" err="1" smtClean="0"/>
              <a:t>Get</a:t>
            </a:r>
            <a:r>
              <a:rPr lang="it-IT" dirty="0" smtClean="0"/>
              <a:t> the </a:t>
            </a:r>
            <a:r>
              <a:rPr lang="it-IT" dirty="0" err="1" smtClean="0"/>
              <a:t>nodeid</a:t>
            </a:r>
            <a:r>
              <a:rPr lang="it-IT" dirty="0" smtClean="0"/>
              <a:t> first</a:t>
            </a:r>
          </a:p>
          <a:p>
            <a:r>
              <a:rPr lang="it-IT" dirty="0" err="1" smtClean="0"/>
              <a:t>Siteplan</a:t>
            </a:r>
            <a:r>
              <a:rPr lang="it-IT" dirty="0" smtClean="0"/>
              <a:t> </a:t>
            </a:r>
            <a:r>
              <a:rPr lang="it-IT" dirty="0" err="1" smtClean="0"/>
              <a:t>functions</a:t>
            </a:r>
            <a:endParaRPr lang="it-IT" dirty="0" smtClean="0"/>
          </a:p>
          <a:p>
            <a:pPr lvl="1"/>
            <a:r>
              <a:rPr lang="it-IT" dirty="0" err="1" smtClean="0"/>
              <a:t>Path</a:t>
            </a:r>
            <a:endParaRPr lang="it-IT" dirty="0" smtClean="0"/>
          </a:p>
          <a:p>
            <a:pPr lvl="1"/>
            <a:r>
              <a:rPr lang="it-IT" dirty="0" err="1" smtClean="0"/>
              <a:t>Children</a:t>
            </a:r>
            <a:endParaRPr lang="it-IT" dirty="0" smtClean="0"/>
          </a:p>
          <a:p>
            <a:pPr lvl="1"/>
            <a:r>
              <a:rPr lang="it-IT" dirty="0" smtClean="0"/>
              <a:t>Whole </a:t>
            </a:r>
            <a:r>
              <a:rPr lang="it-IT" dirty="0" err="1" smtClean="0"/>
              <a:t>tree</a:t>
            </a:r>
            <a:endParaRPr lang="it-IT" dirty="0" smtClean="0"/>
          </a:p>
          <a:p>
            <a:pPr lvl="1"/>
            <a:r>
              <a:rPr lang="it-IT" dirty="0" smtClean="0"/>
              <a:t>Others (</a:t>
            </a:r>
            <a:r>
              <a:rPr lang="it-IT" dirty="0" err="1" smtClean="0"/>
              <a:t>check</a:t>
            </a:r>
            <a:r>
              <a:rPr lang="it-IT" dirty="0" smtClean="0"/>
              <a:t> </a:t>
            </a:r>
            <a:r>
              <a:rPr lang="it-IT" dirty="0" err="1" smtClean="0"/>
              <a:t>siteplan</a:t>
            </a:r>
            <a:r>
              <a:rPr lang="it-IT" dirty="0" smtClean="0"/>
              <a:t>:*)</a:t>
            </a:r>
          </a:p>
          <a:p>
            <a:pPr lvl="1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9" name="Segnaposto contenuto 1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90965" y="2287538"/>
            <a:ext cx="4017365" cy="42726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Ovale 6"/>
          <p:cNvSpPr/>
          <p:nvPr/>
        </p:nvSpPr>
        <p:spPr>
          <a:xfrm>
            <a:off x="6104083" y="3301044"/>
            <a:ext cx="795564" cy="624114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/>
          <p:cNvCxnSpPr/>
          <p:nvPr/>
        </p:nvCxnSpPr>
        <p:spPr>
          <a:xfrm flipH="1" flipV="1">
            <a:off x="5955763" y="2928648"/>
            <a:ext cx="537028" cy="362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tangolo 10"/>
          <p:cNvSpPr/>
          <p:nvPr/>
        </p:nvSpPr>
        <p:spPr>
          <a:xfrm>
            <a:off x="6492791" y="3701298"/>
            <a:ext cx="824594" cy="43336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/>
          <p:cNvSpPr txBox="1"/>
          <p:nvPr/>
        </p:nvSpPr>
        <p:spPr>
          <a:xfrm>
            <a:off x="6104083" y="2853023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>
                <a:solidFill>
                  <a:schemeClr val="bg1"/>
                </a:solidFill>
              </a:rPr>
              <a:t>Path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6726798" y="3142531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>
                <a:solidFill>
                  <a:schemeClr val="bg1"/>
                </a:solidFill>
              </a:rPr>
              <a:t>getsitenode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7224956" y="3727451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>
                <a:solidFill>
                  <a:schemeClr val="bg1"/>
                </a:solidFill>
              </a:rPr>
              <a:t>chidren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166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Rendering</a:t>
            </a:r>
            <a:r>
              <a:rPr lang="it-IT" dirty="0" smtClean="0"/>
              <a:t> top menu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5713"/>
            <a:ext cx="9144000" cy="442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4214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Lab: </a:t>
            </a:r>
            <a:r>
              <a:rPr lang="it-IT" dirty="0" err="1" smtClean="0"/>
              <a:t>rendering</a:t>
            </a:r>
            <a:r>
              <a:rPr lang="it-IT" dirty="0" smtClean="0"/>
              <a:t> top menu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Write a </a:t>
            </a:r>
            <a:r>
              <a:rPr lang="it-IT" dirty="0" err="1" smtClean="0"/>
              <a:t>method</a:t>
            </a:r>
            <a:r>
              <a:rPr lang="it-IT" dirty="0" smtClean="0"/>
              <a:t> </a:t>
            </a:r>
            <a:r>
              <a:rPr lang="it-IT" dirty="0"/>
              <a:t/>
            </a:r>
            <a:br>
              <a:rPr lang="it-IT" dirty="0"/>
            </a:br>
            <a:r>
              <a:rPr lang="it-IT" dirty="0" err="1" smtClean="0"/>
              <a:t>implementing</a:t>
            </a:r>
            <a:r>
              <a:rPr lang="it-IT" dirty="0" smtClean="0"/>
              <a:t> the </a:t>
            </a:r>
            <a:r>
              <a:rPr lang="it-IT" dirty="0" err="1" smtClean="0"/>
              <a:t>topmenu</a:t>
            </a:r>
            <a:endParaRPr lang="it-IT" dirty="0" smtClean="0"/>
          </a:p>
          <a:p>
            <a:pPr lvl="1"/>
            <a:r>
              <a:rPr lang="it-IT" dirty="0" smtClean="0"/>
              <a:t>Show </a:t>
            </a:r>
            <a:r>
              <a:rPr lang="it-IT" dirty="0" err="1" smtClean="0"/>
              <a:t>links</a:t>
            </a:r>
            <a:r>
              <a:rPr lang="it-IT" dirty="0" smtClean="0"/>
              <a:t> to the first </a:t>
            </a:r>
            <a:r>
              <a:rPr lang="it-IT" dirty="0" err="1" smtClean="0"/>
              <a:t>level</a:t>
            </a:r>
            <a:r>
              <a:rPr lang="it-IT" dirty="0" smtClean="0"/>
              <a:t> </a:t>
            </a:r>
            <a:r>
              <a:rPr lang="it-IT" dirty="0" err="1" smtClean="0"/>
              <a:t>pages</a:t>
            </a:r>
            <a:r>
              <a:rPr lang="it-IT" dirty="0" smtClean="0"/>
              <a:t> in the </a:t>
            </a:r>
            <a:r>
              <a:rPr lang="it-IT" dirty="0" err="1" smtClean="0"/>
              <a:t>siteplan</a:t>
            </a:r>
            <a:endParaRPr lang="it-IT" dirty="0" smtClean="0"/>
          </a:p>
        </p:txBody>
      </p:sp>
      <p:sp>
        <p:nvSpPr>
          <p:cNvPr id="7" name="Segnaposto testo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 err="1" smtClean="0"/>
              <a:t>Goals</a:t>
            </a:r>
            <a:r>
              <a:rPr lang="it-IT" dirty="0" smtClean="0"/>
              <a:t>: </a:t>
            </a:r>
            <a:r>
              <a:rPr lang="it-IT" dirty="0" err="1" smtClean="0"/>
              <a:t>learn</a:t>
            </a:r>
            <a:r>
              <a:rPr lang="it-IT" dirty="0" smtClean="0"/>
              <a:t> </a:t>
            </a:r>
            <a:r>
              <a:rPr lang="it-IT" dirty="0" err="1" smtClean="0"/>
              <a:t>how</a:t>
            </a:r>
            <a:r>
              <a:rPr lang="it-IT" dirty="0" smtClean="0"/>
              <a:t> to create </a:t>
            </a:r>
            <a:r>
              <a:rPr lang="it-IT" dirty="0" err="1" smtClean="0"/>
              <a:t>links</a:t>
            </a:r>
            <a:r>
              <a:rPr lang="it-IT" dirty="0" smtClean="0"/>
              <a:t> and navigate the </a:t>
            </a:r>
            <a:r>
              <a:rPr lang="it-IT" dirty="0" err="1" smtClean="0"/>
              <a:t>siteplan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23" y="3949635"/>
            <a:ext cx="25654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57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Rendering</a:t>
            </a:r>
            <a:r>
              <a:rPr lang="it-IT" dirty="0" smtClean="0"/>
              <a:t>  </a:t>
            </a:r>
            <a:br>
              <a:rPr lang="it-IT" dirty="0" smtClean="0"/>
            </a:br>
            <a:r>
              <a:rPr lang="it-IT" dirty="0" smtClean="0"/>
              <a:t>Inner </a:t>
            </a:r>
            <a:r>
              <a:rPr lang="it-IT" dirty="0" err="1" smtClean="0"/>
              <a:t>elements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Nesting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dirty="0" err="1" smtClean="0"/>
              <a:t>key</a:t>
            </a:r>
            <a:r>
              <a:rPr lang="it-IT" dirty="0" smtClean="0"/>
              <a:t> for </a:t>
            </a:r>
            <a:r>
              <a:rPr lang="it-IT" dirty="0" err="1" smtClean="0"/>
              <a:t>leveraging</a:t>
            </a:r>
            <a:r>
              <a:rPr lang="it-IT" dirty="0" smtClean="0"/>
              <a:t> the </a:t>
            </a:r>
            <a:r>
              <a:rPr lang="it-IT" dirty="0" err="1" smtClean="0"/>
              <a:t>content</a:t>
            </a:r>
            <a:r>
              <a:rPr lang="it-IT" dirty="0" smtClean="0"/>
              <a:t> model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232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628650" y="2526384"/>
            <a:ext cx="3886200" cy="3903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</a:t>
            </a:r>
            <a:r>
              <a:rPr lang="it-IT" dirty="0" err="1" smtClean="0"/>
              <a:t>rendering</a:t>
            </a:r>
            <a:r>
              <a:rPr lang="it-IT" dirty="0" smtClean="0"/>
              <a:t> </a:t>
            </a:r>
            <a:r>
              <a:rPr lang="it-IT" dirty="0" err="1" smtClean="0"/>
              <a:t>process</a:t>
            </a:r>
            <a:endParaRPr lang="it-IT" dirty="0"/>
          </a:p>
        </p:txBody>
      </p:sp>
      <p:sp>
        <p:nvSpPr>
          <p:cNvPr id="10251" name="Rectangle 11"/>
          <p:cNvSpPr>
            <a:spLocks noGrp="1" noChangeArrowheads="1"/>
          </p:cNvSpPr>
          <p:nvPr>
            <p:ph type="body" sz="half" idx="1"/>
          </p:nvPr>
        </p:nvSpPr>
        <p:spPr>
          <a:xfrm>
            <a:off x="628650" y="2801256"/>
            <a:ext cx="3886200" cy="3837619"/>
          </a:xfrm>
        </p:spPr>
        <p:txBody>
          <a:bodyPr/>
          <a:lstStyle/>
          <a:p>
            <a:pPr marL="0" indent="0">
              <a:buNone/>
            </a:pPr>
            <a:r>
              <a:rPr lang="it-IT" sz="2800" dirty="0" err="1" smtClean="0"/>
              <a:t>Wrapper</a:t>
            </a:r>
            <a:endParaRPr lang="it-IT" sz="2800" dirty="0"/>
          </a:p>
        </p:txBody>
      </p:sp>
      <p:sp>
        <p:nvSpPr>
          <p:cNvPr id="10252" name="Rectangle 12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sz="2800" dirty="0" err="1" smtClean="0"/>
              <a:t>It</a:t>
            </a:r>
            <a:r>
              <a:rPr lang="it-IT" sz="2800" dirty="0" smtClean="0"/>
              <a:t> </a:t>
            </a:r>
            <a:r>
              <a:rPr lang="it-IT" sz="2800" dirty="0" err="1" smtClean="0"/>
              <a:t>starts</a:t>
            </a:r>
            <a:r>
              <a:rPr lang="it-IT" sz="2800" dirty="0" smtClean="0"/>
              <a:t> </a:t>
            </a:r>
            <a:r>
              <a:rPr lang="it-IT" sz="2800" dirty="0" err="1"/>
              <a:t>always</a:t>
            </a:r>
            <a:r>
              <a:rPr lang="it-IT" sz="2800" dirty="0"/>
              <a:t> with a </a:t>
            </a:r>
            <a:r>
              <a:rPr lang="it-IT" dirty="0" err="1" smtClean="0"/>
              <a:t>Wrapper</a:t>
            </a:r>
            <a:r>
              <a:rPr lang="it-IT" dirty="0" smtClean="0"/>
              <a:t> and c/</a:t>
            </a:r>
            <a:r>
              <a:rPr lang="it-IT" dirty="0" err="1" smtClean="0"/>
              <a:t>cid</a:t>
            </a:r>
            <a:endParaRPr lang="it-IT" dirty="0" smtClean="0"/>
          </a:p>
          <a:p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</a:t>
            </a:r>
            <a:r>
              <a:rPr lang="it-IT" dirty="0" err="1" smtClean="0"/>
              <a:t>select</a:t>
            </a:r>
            <a:r>
              <a:rPr lang="it-IT" dirty="0" smtClean="0"/>
              <a:t> an </a:t>
            </a:r>
            <a:r>
              <a:rPr lang="it-IT" dirty="0" err="1" smtClean="0"/>
              <a:t>asset</a:t>
            </a:r>
            <a:r>
              <a:rPr lang="it-IT" dirty="0" smtClean="0"/>
              <a:t> and a layout</a:t>
            </a:r>
            <a:endParaRPr lang="it-IT" sz="2400" dirty="0"/>
          </a:p>
          <a:p>
            <a:r>
              <a:rPr lang="it-IT" sz="2800" dirty="0" err="1"/>
              <a:t>You</a:t>
            </a:r>
            <a:r>
              <a:rPr lang="it-IT" sz="2800" dirty="0"/>
              <a:t> </a:t>
            </a:r>
            <a:r>
              <a:rPr lang="it-IT" sz="2800" dirty="0" err="1"/>
              <a:t>will</a:t>
            </a:r>
            <a:r>
              <a:rPr lang="it-IT" sz="2800" dirty="0"/>
              <a:t> </a:t>
            </a:r>
            <a:r>
              <a:rPr lang="it-IT" sz="2800" dirty="0" err="1" smtClean="0"/>
              <a:t>apply</a:t>
            </a:r>
            <a:r>
              <a:rPr lang="it-IT" sz="2800" dirty="0" smtClean="0"/>
              <a:t> </a:t>
            </a:r>
            <a:r>
              <a:rPr lang="it-IT" sz="2800" dirty="0" err="1" smtClean="0"/>
              <a:t>different</a:t>
            </a:r>
            <a:r>
              <a:rPr lang="it-IT" sz="2800" dirty="0" smtClean="0"/>
              <a:t> </a:t>
            </a:r>
            <a:r>
              <a:rPr lang="it-IT" sz="2800" dirty="0" err="1" smtClean="0"/>
              <a:t>elements</a:t>
            </a:r>
            <a:r>
              <a:rPr lang="it-IT" sz="2800" dirty="0" smtClean="0"/>
              <a:t> to </a:t>
            </a:r>
            <a:r>
              <a:rPr lang="it-IT" sz="2800" dirty="0" err="1" smtClean="0"/>
              <a:t>different</a:t>
            </a:r>
            <a:r>
              <a:rPr lang="it-IT" sz="2800" dirty="0" smtClean="0"/>
              <a:t> </a:t>
            </a:r>
            <a:r>
              <a:rPr lang="it-IT" sz="2800" dirty="0" err="1" smtClean="0"/>
              <a:t>content</a:t>
            </a:r>
            <a:r>
              <a:rPr lang="it-IT" sz="2800" dirty="0" smtClean="0"/>
              <a:t> </a:t>
            </a:r>
            <a:r>
              <a:rPr lang="it-IT" sz="2800" dirty="0"/>
              <a:t>on the road</a:t>
            </a:r>
          </a:p>
        </p:txBody>
      </p:sp>
      <p:grpSp>
        <p:nvGrpSpPr>
          <p:cNvPr id="10244" name="Group 13"/>
          <p:cNvGrpSpPr>
            <a:grpSpLocks/>
          </p:cNvGrpSpPr>
          <p:nvPr/>
        </p:nvGrpSpPr>
        <p:grpSpPr bwMode="auto">
          <a:xfrm>
            <a:off x="883209" y="3396768"/>
            <a:ext cx="3124200" cy="2366963"/>
            <a:chOff x="1296" y="1869"/>
            <a:chExt cx="1968" cy="1491"/>
          </a:xfrm>
        </p:grpSpPr>
        <p:sp>
          <p:nvSpPr>
            <p:cNvPr id="10245" name="Rectangle 6"/>
            <p:cNvSpPr>
              <a:spLocks noChangeArrowheads="1"/>
            </p:cNvSpPr>
            <p:nvPr/>
          </p:nvSpPr>
          <p:spPr bwMode="auto">
            <a:xfrm>
              <a:off x="1296" y="1869"/>
              <a:ext cx="1968" cy="1491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fr-FR" sz="2400">
                <a:latin typeface="Times New Roman" panose="02020603050405020304" pitchFamily="18" charset="0"/>
              </a:endParaRPr>
            </a:p>
          </p:txBody>
        </p:sp>
        <p:sp>
          <p:nvSpPr>
            <p:cNvPr id="10246" name="Rectangle 7"/>
            <p:cNvSpPr>
              <a:spLocks noChangeArrowheads="1"/>
            </p:cNvSpPr>
            <p:nvPr/>
          </p:nvSpPr>
          <p:spPr bwMode="auto">
            <a:xfrm>
              <a:off x="1392" y="2160"/>
              <a:ext cx="1776" cy="240"/>
            </a:xfrm>
            <a:prstGeom prst="rect">
              <a:avLst/>
            </a:prstGeom>
            <a:solidFill>
              <a:srgbClr val="99CCFF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fr-FR" sz="1400"/>
                <a:t>TopNav</a:t>
              </a:r>
              <a:endParaRPr lang="en-US" sz="1400"/>
            </a:p>
          </p:txBody>
        </p:sp>
        <p:sp>
          <p:nvSpPr>
            <p:cNvPr id="10247" name="Rectangle 8"/>
            <p:cNvSpPr>
              <a:spLocks noChangeArrowheads="1"/>
            </p:cNvSpPr>
            <p:nvPr/>
          </p:nvSpPr>
          <p:spPr bwMode="auto">
            <a:xfrm>
              <a:off x="1392" y="2448"/>
              <a:ext cx="480" cy="672"/>
            </a:xfrm>
            <a:prstGeom prst="rect">
              <a:avLst/>
            </a:prstGeom>
            <a:solidFill>
              <a:srgbClr val="99CCFF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fr-FR" sz="1400"/>
                <a:t>SideNav</a:t>
              </a:r>
              <a:endParaRPr lang="en-US" sz="1400"/>
            </a:p>
          </p:txBody>
        </p:sp>
        <p:sp>
          <p:nvSpPr>
            <p:cNvPr id="10248" name="Rectangle 9"/>
            <p:cNvSpPr>
              <a:spLocks noChangeArrowheads="1"/>
            </p:cNvSpPr>
            <p:nvPr/>
          </p:nvSpPr>
          <p:spPr bwMode="auto">
            <a:xfrm>
              <a:off x="1920" y="2448"/>
              <a:ext cx="1248" cy="672"/>
            </a:xfrm>
            <a:prstGeom prst="rect">
              <a:avLst/>
            </a:prstGeom>
            <a:solidFill>
              <a:srgbClr val="99CCFF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fr-FR" sz="1400"/>
                <a:t>Detail</a:t>
              </a:r>
              <a:endParaRPr lang="en-US" sz="1400"/>
            </a:p>
          </p:txBody>
        </p:sp>
        <p:sp>
          <p:nvSpPr>
            <p:cNvPr id="10249" name="Rectangle 10"/>
            <p:cNvSpPr>
              <a:spLocks noChangeArrowheads="1"/>
            </p:cNvSpPr>
            <p:nvPr/>
          </p:nvSpPr>
          <p:spPr bwMode="auto">
            <a:xfrm>
              <a:off x="1392" y="3168"/>
              <a:ext cx="1776" cy="144"/>
            </a:xfrm>
            <a:prstGeom prst="rect">
              <a:avLst/>
            </a:prstGeom>
            <a:solidFill>
              <a:srgbClr val="99CCFF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fr-FR" sz="1400"/>
                <a:t>Footer</a:t>
              </a:r>
              <a:endParaRPr lang="en-US" sz="1400"/>
            </a:p>
          </p:txBody>
        </p:sp>
        <p:sp>
          <p:nvSpPr>
            <p:cNvPr id="10250" name="Text Box 12"/>
            <p:cNvSpPr txBox="1">
              <a:spLocks noChangeArrowheads="1"/>
            </p:cNvSpPr>
            <p:nvPr/>
          </p:nvSpPr>
          <p:spPr bwMode="auto">
            <a:xfrm>
              <a:off x="1802" y="1919"/>
              <a:ext cx="45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fr-FR" sz="1400" dirty="0" err="1"/>
                <a:t>Layout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10900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 composite </a:t>
            </a:r>
            <a:r>
              <a:rPr lang="it-IT" dirty="0" err="1" smtClean="0"/>
              <a:t>view</a:t>
            </a:r>
            <a:endParaRPr lang="it-IT" dirty="0"/>
          </a:p>
        </p:txBody>
      </p:sp>
      <p:sp>
        <p:nvSpPr>
          <p:cNvPr id="7" name="Segnaposto contenut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 smtClean="0"/>
              <a:t>Not</a:t>
            </a:r>
            <a:r>
              <a:rPr lang="it-IT" dirty="0" smtClean="0"/>
              <a:t> </a:t>
            </a:r>
            <a:r>
              <a:rPr lang="it-IT" dirty="0" err="1" smtClean="0"/>
              <a:t>everything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needed</a:t>
            </a:r>
            <a:r>
              <a:rPr lang="it-IT" dirty="0" smtClean="0"/>
              <a:t> to render a web page </a:t>
            </a:r>
            <a:r>
              <a:rPr lang="it-IT" dirty="0" err="1" smtClean="0"/>
              <a:t>is</a:t>
            </a:r>
            <a:r>
              <a:rPr lang="it-IT" dirty="0" smtClean="0"/>
              <a:t> an </a:t>
            </a:r>
            <a:r>
              <a:rPr lang="it-IT" dirty="0" err="1" smtClean="0"/>
              <a:t>attribute</a:t>
            </a:r>
            <a:r>
              <a:rPr lang="it-IT" dirty="0" smtClean="0"/>
              <a:t> of a single </a:t>
            </a:r>
            <a:r>
              <a:rPr lang="it-IT" dirty="0" err="1" smtClean="0"/>
              <a:t>asset</a:t>
            </a:r>
            <a:endParaRPr lang="it-IT" dirty="0" smtClean="0"/>
          </a:p>
          <a:p>
            <a:pPr lvl="1"/>
            <a:r>
              <a:rPr lang="it-IT" dirty="0" err="1" smtClean="0"/>
              <a:t>Very</a:t>
            </a:r>
            <a:r>
              <a:rPr lang="it-IT" dirty="0" smtClean="0"/>
              <a:t> </a:t>
            </a:r>
            <a:r>
              <a:rPr lang="it-IT" dirty="0" err="1" smtClean="0"/>
              <a:t>often</a:t>
            </a:r>
            <a:r>
              <a:rPr lang="it-IT" dirty="0" smtClean="0"/>
              <a:t> </a:t>
            </a:r>
            <a:r>
              <a:rPr lang="it-IT" dirty="0" err="1" smtClean="0"/>
              <a:t>you</a:t>
            </a:r>
            <a:r>
              <a:rPr lang="it-IT" dirty="0"/>
              <a:t> </a:t>
            </a:r>
            <a:r>
              <a:rPr lang="it-IT" dirty="0" err="1" smtClean="0"/>
              <a:t>have</a:t>
            </a:r>
            <a:r>
              <a:rPr lang="it-IT" dirty="0" smtClean="0"/>
              <a:t> a set of </a:t>
            </a:r>
            <a:r>
              <a:rPr lang="it-IT" dirty="0" err="1" smtClean="0"/>
              <a:t>assets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refers</a:t>
            </a:r>
            <a:r>
              <a:rPr lang="it-IT" dirty="0" smtClean="0"/>
              <a:t> </a:t>
            </a:r>
            <a:r>
              <a:rPr lang="it-IT" dirty="0" err="1" smtClean="0"/>
              <a:t>each</a:t>
            </a:r>
            <a:r>
              <a:rPr lang="it-IT" dirty="0" smtClean="0"/>
              <a:t> </a:t>
            </a:r>
            <a:r>
              <a:rPr lang="it-IT" dirty="0" err="1" smtClean="0"/>
              <a:t>other</a:t>
            </a:r>
            <a:endParaRPr lang="it-IT" dirty="0" smtClean="0"/>
          </a:p>
          <a:p>
            <a:pPr lvl="1"/>
            <a:r>
              <a:rPr lang="it-IT" dirty="0" smtClean="0"/>
              <a:t>The </a:t>
            </a:r>
            <a:r>
              <a:rPr lang="it-IT" dirty="0" err="1" smtClean="0"/>
              <a:t>golden</a:t>
            </a:r>
            <a:r>
              <a:rPr lang="it-IT" dirty="0" smtClean="0"/>
              <a:t> </a:t>
            </a:r>
            <a:r>
              <a:rPr lang="it-IT" dirty="0" err="1" smtClean="0"/>
              <a:t>rule</a:t>
            </a:r>
            <a:r>
              <a:rPr lang="it-IT" dirty="0" smtClean="0"/>
              <a:t> of </a:t>
            </a:r>
            <a:r>
              <a:rPr lang="it-IT" dirty="0" err="1" smtClean="0"/>
              <a:t>Sites</a:t>
            </a:r>
            <a:r>
              <a:rPr lang="it-IT" dirty="0" smtClean="0"/>
              <a:t> </a:t>
            </a:r>
            <a:r>
              <a:rPr lang="it-IT" dirty="0" err="1" smtClean="0"/>
              <a:t>template</a:t>
            </a:r>
            <a:r>
              <a:rPr lang="it-IT" dirty="0" smtClean="0"/>
              <a:t> </a:t>
            </a:r>
            <a:r>
              <a:rPr lang="it-IT" dirty="0" err="1" smtClean="0"/>
              <a:t>development</a:t>
            </a:r>
            <a:endParaRPr lang="it-IT" dirty="0" smtClean="0"/>
          </a:p>
          <a:p>
            <a:pPr lvl="2"/>
            <a:r>
              <a:rPr lang="it-IT" dirty="0" smtClean="0"/>
              <a:t>In a </a:t>
            </a:r>
            <a:r>
              <a:rPr lang="it-IT" dirty="0" err="1" smtClean="0"/>
              <a:t>template</a:t>
            </a:r>
            <a:r>
              <a:rPr lang="it-IT" dirty="0" smtClean="0"/>
              <a:t> render </a:t>
            </a:r>
            <a:r>
              <a:rPr lang="it-IT" dirty="0" err="1" smtClean="0"/>
              <a:t>only</a:t>
            </a:r>
            <a:r>
              <a:rPr lang="it-IT" dirty="0" smtClean="0"/>
              <a:t> ONE </a:t>
            </a:r>
            <a:r>
              <a:rPr lang="it-IT" dirty="0" err="1" smtClean="0"/>
              <a:t>asset</a:t>
            </a:r>
            <a:endParaRPr lang="it-IT" dirty="0" smtClean="0"/>
          </a:p>
          <a:p>
            <a:pPr lvl="2"/>
            <a:r>
              <a:rPr lang="it-IT" dirty="0" err="1" smtClean="0"/>
              <a:t>If</a:t>
            </a:r>
            <a:r>
              <a:rPr lang="it-IT" dirty="0" smtClean="0"/>
              <a:t>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find</a:t>
            </a:r>
            <a:r>
              <a:rPr lang="it-IT" dirty="0" smtClean="0"/>
              <a:t> </a:t>
            </a:r>
            <a:r>
              <a:rPr lang="it-IT" dirty="0" err="1" smtClean="0"/>
              <a:t>another</a:t>
            </a:r>
            <a:r>
              <a:rPr lang="it-IT" dirty="0" smtClean="0"/>
              <a:t> </a:t>
            </a:r>
            <a:r>
              <a:rPr lang="it-IT" dirty="0" err="1" smtClean="0"/>
              <a:t>asset</a:t>
            </a:r>
            <a:r>
              <a:rPr lang="it-IT" dirty="0" smtClean="0"/>
              <a:t>. </a:t>
            </a:r>
            <a:r>
              <a:rPr lang="it-IT" dirty="0" err="1" smtClean="0"/>
              <a:t>change</a:t>
            </a:r>
            <a:r>
              <a:rPr lang="it-IT" dirty="0" smtClean="0"/>
              <a:t> the </a:t>
            </a:r>
            <a:r>
              <a:rPr lang="it-IT" dirty="0" err="1" smtClean="0"/>
              <a:t>current</a:t>
            </a:r>
            <a:r>
              <a:rPr lang="it-IT" dirty="0"/>
              <a:t> </a:t>
            </a:r>
            <a:r>
              <a:rPr lang="it-IT" dirty="0" err="1" smtClean="0"/>
              <a:t>asset</a:t>
            </a:r>
            <a:r>
              <a:rPr lang="it-IT" dirty="0" smtClean="0"/>
              <a:t> (c/</a:t>
            </a:r>
            <a:r>
              <a:rPr lang="it-IT" dirty="0" err="1" smtClean="0"/>
              <a:t>cid</a:t>
            </a:r>
            <a:r>
              <a:rPr lang="it-IT" dirty="0" smtClean="0"/>
              <a:t>) and  call </a:t>
            </a:r>
            <a:r>
              <a:rPr lang="it-IT" dirty="0" err="1" smtClean="0"/>
              <a:t>another</a:t>
            </a:r>
            <a:r>
              <a:rPr lang="it-IT" dirty="0" smtClean="0"/>
              <a:t> </a:t>
            </a:r>
            <a:r>
              <a:rPr lang="it-IT" dirty="0" err="1" smtClean="0"/>
              <a:t>template</a:t>
            </a:r>
            <a:endParaRPr lang="it-IT" dirty="0" smtClean="0"/>
          </a:p>
          <a:p>
            <a:pPr marL="0" indent="0">
              <a:buNone/>
            </a:pPr>
            <a:endParaRPr 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8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Spot the </a:t>
            </a:r>
            <a:r>
              <a:rPr lang="it-IT" dirty="0" err="1" smtClean="0"/>
              <a:t>difference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154" y="3187927"/>
            <a:ext cx="6841691" cy="2632302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1001486" y="5181600"/>
            <a:ext cx="1538514" cy="76925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/>
          <p:cNvSpPr/>
          <p:nvPr/>
        </p:nvSpPr>
        <p:spPr>
          <a:xfrm>
            <a:off x="5667827" y="4622800"/>
            <a:ext cx="2198915" cy="108131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/>
          <p:cNvSpPr txBox="1"/>
          <p:nvPr/>
        </p:nvSpPr>
        <p:spPr>
          <a:xfrm>
            <a:off x="628650" y="6168572"/>
            <a:ext cx="5466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Fields</a:t>
            </a:r>
            <a:r>
              <a:rPr lang="it-IT" dirty="0" smtClean="0"/>
              <a:t> of the </a:t>
            </a:r>
            <a:r>
              <a:rPr lang="it-IT" dirty="0" err="1" smtClean="0"/>
              <a:t>same</a:t>
            </a:r>
            <a:r>
              <a:rPr lang="it-IT" dirty="0" smtClean="0"/>
              <a:t> </a:t>
            </a:r>
            <a:r>
              <a:rPr lang="it-IT" dirty="0" err="1" smtClean="0"/>
              <a:t>asset</a:t>
            </a:r>
            <a:r>
              <a:rPr lang="it-IT" dirty="0" smtClean="0"/>
              <a:t> – no </a:t>
            </a:r>
            <a:r>
              <a:rPr lang="it-IT" dirty="0" err="1" smtClean="0"/>
              <a:t>need</a:t>
            </a:r>
            <a:r>
              <a:rPr lang="it-IT" dirty="0" smtClean="0"/>
              <a:t> to </a:t>
            </a:r>
            <a:r>
              <a:rPr lang="it-IT" dirty="0" err="1" smtClean="0"/>
              <a:t>change</a:t>
            </a:r>
            <a:r>
              <a:rPr lang="it-IT" dirty="0" smtClean="0"/>
              <a:t> </a:t>
            </a:r>
            <a:r>
              <a:rPr lang="it-IT" dirty="0" err="1" smtClean="0"/>
              <a:t>template</a:t>
            </a:r>
            <a:endParaRPr lang="it-IT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2450556" y="2209622"/>
            <a:ext cx="5979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Fields</a:t>
            </a:r>
            <a:r>
              <a:rPr lang="it-IT" dirty="0" smtClean="0"/>
              <a:t> of a </a:t>
            </a:r>
            <a:r>
              <a:rPr lang="it-IT" dirty="0" err="1" smtClean="0"/>
              <a:t>different</a:t>
            </a:r>
            <a:r>
              <a:rPr lang="it-IT" dirty="0" smtClean="0"/>
              <a:t> </a:t>
            </a:r>
            <a:r>
              <a:rPr lang="it-IT" dirty="0" err="1" smtClean="0"/>
              <a:t>asset</a:t>
            </a:r>
            <a:r>
              <a:rPr lang="it-IT" dirty="0" smtClean="0"/>
              <a:t> – </a:t>
            </a:r>
            <a:r>
              <a:rPr lang="it-IT" dirty="0" err="1" smtClean="0"/>
              <a:t>need</a:t>
            </a:r>
            <a:r>
              <a:rPr lang="it-IT" dirty="0" smtClean="0"/>
              <a:t> to call a </a:t>
            </a:r>
            <a:r>
              <a:rPr lang="it-IT" dirty="0" err="1" smtClean="0"/>
              <a:t>different</a:t>
            </a:r>
            <a:r>
              <a:rPr lang="it-IT" dirty="0" smtClean="0"/>
              <a:t> </a:t>
            </a:r>
            <a:r>
              <a:rPr lang="it-IT" dirty="0" err="1" smtClean="0"/>
              <a:t>template</a:t>
            </a:r>
            <a:endParaRPr lang="it-IT" dirty="0"/>
          </a:p>
        </p:txBody>
      </p:sp>
      <p:cxnSp>
        <p:nvCxnSpPr>
          <p:cNvPr id="13" name="Connettore 2 12"/>
          <p:cNvCxnSpPr/>
          <p:nvPr/>
        </p:nvCxnSpPr>
        <p:spPr>
          <a:xfrm>
            <a:off x="6923314" y="2578954"/>
            <a:ext cx="493486" cy="2108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/>
          <p:cNvCxnSpPr>
            <a:endCxn id="8" idx="3"/>
          </p:cNvCxnSpPr>
          <p:nvPr/>
        </p:nvCxnSpPr>
        <p:spPr>
          <a:xfrm flipH="1" flipV="1">
            <a:off x="2540000" y="5566229"/>
            <a:ext cx="431604" cy="670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844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40196" y="788904"/>
            <a:ext cx="7886700" cy="1325563"/>
          </a:xfrm>
        </p:spPr>
        <p:txBody>
          <a:bodyPr/>
          <a:lstStyle/>
          <a:p>
            <a:r>
              <a:rPr lang="it-IT" dirty="0" smtClean="0"/>
              <a:t>Create a new </a:t>
            </a:r>
            <a:r>
              <a:rPr lang="it-IT" dirty="0" err="1" smtClean="0"/>
              <a:t>CSElement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4" name="Immagine 3" descr="Java_-_Starter_src_main_java_starter_element_StTopmenu_java_-_Eclipse_-__Users_msciab_Documents_worksp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9440"/>
            <a:ext cx="9144000" cy="498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2129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Invocation</a:t>
            </a:r>
            <a:r>
              <a:rPr lang="it-IT" dirty="0" smtClean="0"/>
              <a:t> of a </a:t>
            </a:r>
            <a:r>
              <a:rPr lang="it-IT" dirty="0" err="1" smtClean="0"/>
              <a:t>CSElement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Use the </a:t>
            </a:r>
            <a:r>
              <a:rPr lang="it-IT" dirty="0" err="1" smtClean="0"/>
              <a:t>Env</a:t>
            </a:r>
            <a:r>
              <a:rPr lang="it-IT" dirty="0" smtClean="0"/>
              <a:t>:</a:t>
            </a:r>
          </a:p>
          <a:p>
            <a:endParaRPr lang="it-IT" dirty="0"/>
          </a:p>
          <a:p>
            <a:endParaRPr lang="it-IT" dirty="0" smtClean="0"/>
          </a:p>
          <a:p>
            <a:pPr marL="0" indent="0">
              <a:buNone/>
            </a:pPr>
            <a:endParaRPr lang="it-IT" dirty="0" smtClean="0"/>
          </a:p>
          <a:p>
            <a:r>
              <a:rPr lang="it-IT" dirty="0" smtClean="0"/>
              <a:t>Note the </a:t>
            </a:r>
            <a:r>
              <a:rPr lang="it-IT" dirty="0" err="1" smtClean="0"/>
              <a:t>invocation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</a:t>
            </a:r>
            <a:r>
              <a:rPr lang="it-IT" dirty="0" err="1" smtClean="0"/>
              <a:t>String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can be </a:t>
            </a:r>
            <a:r>
              <a:rPr lang="it-IT" dirty="0" err="1" smtClean="0"/>
              <a:t>placed</a:t>
            </a:r>
            <a:endParaRPr lang="it-IT" dirty="0" smtClean="0"/>
          </a:p>
          <a:p>
            <a:pPr lvl="1"/>
            <a:r>
              <a:rPr lang="it-IT" dirty="0" err="1" smtClean="0"/>
              <a:t>Invocation</a:t>
            </a:r>
            <a:r>
              <a:rPr lang="it-IT" dirty="0" smtClean="0"/>
              <a:t> </a:t>
            </a:r>
            <a:r>
              <a:rPr lang="it-IT" dirty="0" err="1" smtClean="0"/>
              <a:t>happens</a:t>
            </a:r>
            <a:r>
              <a:rPr lang="it-IT" dirty="0" smtClean="0"/>
              <a:t> </a:t>
            </a:r>
            <a:r>
              <a:rPr lang="it-IT" dirty="0" err="1" smtClean="0"/>
              <a:t>actually</a:t>
            </a:r>
            <a:r>
              <a:rPr lang="it-IT" dirty="0" smtClean="0"/>
              <a:t> </a:t>
            </a:r>
            <a:r>
              <a:rPr lang="it-IT" b="1" dirty="0" err="1" smtClean="0"/>
              <a:t>later</a:t>
            </a:r>
            <a:r>
              <a:rPr lang="it-IT" b="1" dirty="0" smtClean="0"/>
              <a:t> </a:t>
            </a:r>
          </a:p>
          <a:p>
            <a:pPr lvl="1"/>
            <a:r>
              <a:rPr lang="it-IT" b="1" dirty="0" err="1" smtClean="0"/>
              <a:t>It</a:t>
            </a:r>
            <a:r>
              <a:rPr lang="it-IT" b="1" dirty="0" smtClean="0"/>
              <a:t> </a:t>
            </a:r>
            <a:r>
              <a:rPr lang="it-IT" b="1" dirty="0" err="1" smtClean="0"/>
              <a:t>is</a:t>
            </a:r>
            <a:r>
              <a:rPr lang="it-IT" b="1" dirty="0" smtClean="0"/>
              <a:t> </a:t>
            </a:r>
            <a:r>
              <a:rPr lang="it-IT" b="1" dirty="0" err="1" smtClean="0"/>
              <a:t>not</a:t>
            </a:r>
            <a:r>
              <a:rPr lang="it-IT" b="1" dirty="0" smtClean="0"/>
              <a:t> a procedure call, </a:t>
            </a:r>
            <a:r>
              <a:rPr lang="it-IT" b="1" dirty="0" err="1" smtClean="0"/>
              <a:t>but</a:t>
            </a:r>
            <a:r>
              <a:rPr lang="it-IT" b="1" dirty="0" smtClean="0"/>
              <a:t> a note to the </a:t>
            </a:r>
            <a:r>
              <a:rPr lang="it-IT" b="1" dirty="0" err="1" smtClean="0"/>
              <a:t>system</a:t>
            </a:r>
            <a:r>
              <a:rPr lang="it-IT" b="1" dirty="0" smtClean="0"/>
              <a:t> to use the output of a </a:t>
            </a:r>
            <a:r>
              <a:rPr lang="it-IT" b="1" dirty="0" err="1" smtClean="0"/>
              <a:t>cselement</a:t>
            </a:r>
            <a:r>
              <a:rPr lang="it-IT" b="1" dirty="0" smtClean="0"/>
              <a:t> for </a:t>
            </a:r>
            <a:r>
              <a:rPr lang="it-IT" b="1" dirty="0" err="1" smtClean="0"/>
              <a:t>rendering</a:t>
            </a:r>
            <a:endParaRPr lang="it-IT" b="1" dirty="0" smtClean="0"/>
          </a:p>
          <a:p>
            <a:pPr marL="914400" lvl="2" indent="0">
              <a:buNone/>
            </a:pPr>
            <a:endParaRPr lang="it-IT" b="1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45" y="3307773"/>
            <a:ext cx="876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9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43741" y="915904"/>
            <a:ext cx="7886700" cy="804369"/>
          </a:xfrm>
        </p:spPr>
        <p:txBody>
          <a:bodyPr/>
          <a:lstStyle/>
          <a:p>
            <a:r>
              <a:rPr lang="it-IT" dirty="0" smtClean="0"/>
              <a:t>Create a new </a:t>
            </a:r>
            <a:r>
              <a:rPr lang="it-IT" dirty="0" err="1" smtClean="0"/>
              <a:t>template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4" name="Immagine 3" descr="Java_-_Starter_src_main_java_starter_element_page_StHomeSummary_java_-_Eclipse_-__Users_msciab_Documents_worksp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053"/>
            <a:ext cx="9144000" cy="5181948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551" y="3480590"/>
            <a:ext cx="4003680" cy="541007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045" y="3305275"/>
            <a:ext cx="1634946" cy="43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39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Invocation</a:t>
            </a:r>
            <a:r>
              <a:rPr lang="it-IT" dirty="0" smtClean="0"/>
              <a:t> of a </a:t>
            </a:r>
            <a:r>
              <a:rPr lang="it-IT" dirty="0" err="1" smtClean="0"/>
              <a:t>Template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always</a:t>
            </a:r>
            <a:r>
              <a:rPr lang="it-IT" dirty="0" smtClean="0"/>
              <a:t> </a:t>
            </a:r>
            <a:r>
              <a:rPr lang="it-IT" dirty="0" err="1" smtClean="0"/>
              <a:t>need</a:t>
            </a:r>
            <a:r>
              <a:rPr lang="it-IT" dirty="0" smtClean="0"/>
              <a:t> an </a:t>
            </a:r>
            <a:r>
              <a:rPr lang="it-IT" dirty="0" err="1" smtClean="0"/>
              <a:t>asset</a:t>
            </a:r>
            <a:r>
              <a:rPr lang="it-IT" dirty="0" smtClean="0"/>
              <a:t> to </a:t>
            </a:r>
            <a:r>
              <a:rPr lang="it-IT" dirty="0" err="1" smtClean="0"/>
              <a:t>invoke</a:t>
            </a:r>
            <a:r>
              <a:rPr lang="it-IT" dirty="0" smtClean="0"/>
              <a:t> the </a:t>
            </a:r>
            <a:r>
              <a:rPr lang="it-IT" dirty="0" err="1" smtClean="0"/>
              <a:t>template</a:t>
            </a:r>
            <a:r>
              <a:rPr lang="it-IT" dirty="0" smtClean="0"/>
              <a:t> </a:t>
            </a:r>
            <a:endParaRPr lang="it-IT" dirty="0"/>
          </a:p>
          <a:p>
            <a:pPr lvl="1"/>
            <a:r>
              <a:rPr lang="it-IT" dirty="0" err="1"/>
              <a:t>Y</a:t>
            </a:r>
            <a:r>
              <a:rPr lang="it-IT" dirty="0" err="1" smtClean="0"/>
              <a:t>ou</a:t>
            </a:r>
            <a:r>
              <a:rPr lang="it-IT" dirty="0" smtClean="0"/>
              <a:t> </a:t>
            </a:r>
            <a:r>
              <a:rPr lang="it-IT" dirty="0" err="1" smtClean="0"/>
              <a:t>replace</a:t>
            </a:r>
            <a:r>
              <a:rPr lang="it-IT" dirty="0" smtClean="0"/>
              <a:t> the call, </a:t>
            </a:r>
            <a:r>
              <a:rPr lang="it-IT" dirty="0" err="1" smtClean="0"/>
              <a:t>but</a:t>
            </a:r>
            <a:r>
              <a:rPr lang="it-IT" dirty="0"/>
              <a:t> </a:t>
            </a:r>
            <a:r>
              <a:rPr lang="it-IT" dirty="0" smtClean="0"/>
              <a:t>do </a:t>
            </a:r>
            <a:r>
              <a:rPr lang="it-IT" dirty="0" err="1" smtClean="0"/>
              <a:t>not</a:t>
            </a:r>
            <a:r>
              <a:rPr lang="it-IT" dirty="0" smtClean="0"/>
              <a:t> </a:t>
            </a:r>
            <a:r>
              <a:rPr lang="it-IT" dirty="0" err="1" smtClean="0"/>
              <a:t>forget</a:t>
            </a:r>
            <a:r>
              <a:rPr lang="it-IT" dirty="0" smtClean="0"/>
              <a:t> the cache</a:t>
            </a:r>
          </a:p>
          <a:p>
            <a:endParaRPr lang="it-IT" dirty="0"/>
          </a:p>
          <a:p>
            <a:endParaRPr lang="it-IT" dirty="0" smtClean="0"/>
          </a:p>
          <a:p>
            <a:endParaRPr lang="it-IT" dirty="0" smtClean="0"/>
          </a:p>
          <a:p>
            <a:r>
              <a:rPr lang="it-IT" dirty="0" err="1" smtClean="0"/>
              <a:t>Generally</a:t>
            </a:r>
            <a:r>
              <a:rPr lang="it-IT" dirty="0" smtClean="0"/>
              <a:t>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get</a:t>
            </a:r>
            <a:r>
              <a:rPr lang="it-IT" dirty="0" smtClean="0"/>
              <a:t> the </a:t>
            </a:r>
            <a:r>
              <a:rPr lang="it-IT" dirty="0" err="1" smtClean="0"/>
              <a:t>asset</a:t>
            </a:r>
            <a:r>
              <a:rPr lang="it-IT" dirty="0" smtClean="0"/>
              <a:t> from an </a:t>
            </a:r>
            <a:r>
              <a:rPr lang="it-IT" dirty="0" err="1" smtClean="0"/>
              <a:t>attribute</a:t>
            </a:r>
            <a:endParaRPr lang="it-IT" dirty="0" smtClean="0"/>
          </a:p>
          <a:p>
            <a:pPr lvl="1"/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need</a:t>
            </a:r>
            <a:r>
              <a:rPr lang="it-IT" dirty="0" smtClean="0"/>
              <a:t> to </a:t>
            </a:r>
            <a:r>
              <a:rPr lang="it-IT" dirty="0" err="1" smtClean="0"/>
              <a:t>specify</a:t>
            </a:r>
            <a:r>
              <a:rPr lang="it-IT" dirty="0" smtClean="0"/>
              <a:t> the </a:t>
            </a:r>
            <a:r>
              <a:rPr lang="it-IT" b="1" dirty="0" err="1" smtClean="0"/>
              <a:t>type</a:t>
            </a:r>
            <a:r>
              <a:rPr lang="it-IT" dirty="0" smtClean="0"/>
              <a:t> of the </a:t>
            </a:r>
            <a:r>
              <a:rPr lang="it-IT" dirty="0" err="1" smtClean="0"/>
              <a:t>asset</a:t>
            </a:r>
            <a:endParaRPr lang="it-IT" dirty="0" smtClean="0"/>
          </a:p>
          <a:p>
            <a:pPr marL="457200" lvl="1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 smtClean="0"/>
          </a:p>
          <a:p>
            <a:endParaRPr lang="it-IT" dirty="0" smtClean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17" y="3642795"/>
            <a:ext cx="7048500" cy="113030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58" y="5886989"/>
            <a:ext cx="88011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367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Lab: </a:t>
            </a:r>
            <a:r>
              <a:rPr lang="it-IT" dirty="0" err="1" smtClean="0"/>
              <a:t>calling</a:t>
            </a:r>
            <a:r>
              <a:rPr lang="it-IT" dirty="0" smtClean="0"/>
              <a:t> </a:t>
            </a:r>
            <a:r>
              <a:rPr lang="it-IT" dirty="0" err="1" smtClean="0"/>
              <a:t>templates</a:t>
            </a:r>
            <a:r>
              <a:rPr lang="it-IT" dirty="0" smtClean="0"/>
              <a:t> and </a:t>
            </a:r>
            <a:r>
              <a:rPr lang="it-IT" dirty="0" err="1" smtClean="0"/>
              <a:t>elements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Create a </a:t>
            </a:r>
            <a:r>
              <a:rPr lang="it-IT" dirty="0" err="1" smtClean="0"/>
              <a:t>CSElement</a:t>
            </a:r>
            <a:r>
              <a:rPr lang="it-IT" dirty="0" smtClean="0"/>
              <a:t> and </a:t>
            </a:r>
            <a:r>
              <a:rPr lang="it-IT" dirty="0" err="1" smtClean="0"/>
              <a:t>move</a:t>
            </a:r>
            <a:r>
              <a:rPr lang="it-IT" dirty="0" smtClean="0"/>
              <a:t> the </a:t>
            </a:r>
            <a:r>
              <a:rPr lang="it-IT" dirty="0" err="1" smtClean="0"/>
              <a:t>topmenu</a:t>
            </a:r>
            <a:r>
              <a:rPr lang="it-IT" dirty="0" smtClean="0"/>
              <a:t> </a:t>
            </a:r>
            <a:r>
              <a:rPr lang="it-IT" dirty="0" err="1" smtClean="0"/>
              <a:t>logic</a:t>
            </a:r>
            <a:r>
              <a:rPr lang="it-IT" dirty="0" smtClean="0"/>
              <a:t> in </a:t>
            </a:r>
            <a:r>
              <a:rPr lang="it-IT" dirty="0" err="1" smtClean="0"/>
              <a:t>it</a:t>
            </a:r>
            <a:endParaRPr lang="it-IT" dirty="0" smtClean="0"/>
          </a:p>
          <a:p>
            <a:r>
              <a:rPr lang="it-IT" dirty="0" smtClean="0"/>
              <a:t>Create a </a:t>
            </a:r>
            <a:r>
              <a:rPr lang="it-IT" dirty="0" err="1" smtClean="0"/>
              <a:t>Template</a:t>
            </a:r>
            <a:r>
              <a:rPr lang="it-IT" dirty="0" smtClean="0"/>
              <a:t> and use </a:t>
            </a:r>
            <a:r>
              <a:rPr lang="it-IT" dirty="0" err="1" smtClean="0"/>
              <a:t>it</a:t>
            </a:r>
            <a:r>
              <a:rPr lang="it-IT" dirty="0" smtClean="0"/>
              <a:t> to render the </a:t>
            </a:r>
            <a:r>
              <a:rPr lang="it-IT" dirty="0" err="1" smtClean="0"/>
              <a:t>SeeAlso</a:t>
            </a:r>
            <a:r>
              <a:rPr lang="it-IT" dirty="0" smtClean="0"/>
              <a:t> </a:t>
            </a:r>
            <a:r>
              <a:rPr lang="it-IT" dirty="0" err="1" smtClean="0"/>
              <a:t>blocks</a:t>
            </a:r>
            <a:endParaRPr lang="it-IT" dirty="0"/>
          </a:p>
          <a:p>
            <a:endParaRPr lang="it-IT" dirty="0" smtClean="0"/>
          </a:p>
        </p:txBody>
      </p:sp>
      <p:sp>
        <p:nvSpPr>
          <p:cNvPr id="7" name="Segnaposto testo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 smtClean="0"/>
              <a:t>At the end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render the </a:t>
            </a:r>
            <a:r>
              <a:rPr lang="it-IT" dirty="0" err="1" smtClean="0"/>
              <a:t>summary</a:t>
            </a:r>
            <a:r>
              <a:rPr lang="it-IT" dirty="0" smtClean="0"/>
              <a:t> with a separate </a:t>
            </a:r>
            <a:r>
              <a:rPr lang="it-IT" dirty="0" err="1" smtClean="0"/>
              <a:t>template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546" y="4596891"/>
            <a:ext cx="6730158" cy="2130002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77553" y="4556650"/>
            <a:ext cx="18944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Code for the</a:t>
            </a:r>
          </a:p>
          <a:p>
            <a:r>
              <a:rPr lang="it-IT" dirty="0" err="1" smtClean="0"/>
              <a:t>StHomeSummary</a:t>
            </a:r>
            <a:endParaRPr lang="it-IT" dirty="0" smtClean="0"/>
          </a:p>
          <a:p>
            <a:r>
              <a:rPr lang="it-IT" dirty="0" err="1" smtClean="0"/>
              <a:t>Template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46760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Slot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Drag and </a:t>
            </a:r>
            <a:r>
              <a:rPr lang="it-IT" dirty="0" err="1" smtClean="0"/>
              <a:t>drop</a:t>
            </a:r>
            <a:r>
              <a:rPr lang="it-IT" dirty="0" smtClean="0"/>
              <a:t> </a:t>
            </a:r>
            <a:r>
              <a:rPr lang="it-IT" dirty="0" err="1" smtClean="0"/>
              <a:t>other</a:t>
            </a:r>
            <a:r>
              <a:rPr lang="it-IT" dirty="0" smtClean="0"/>
              <a:t> </a:t>
            </a:r>
            <a:r>
              <a:rPr lang="it-IT" dirty="0" err="1" smtClean="0"/>
              <a:t>assets</a:t>
            </a:r>
            <a:r>
              <a:rPr lang="it-IT" dirty="0" smtClean="0"/>
              <a:t> in the </a:t>
            </a:r>
            <a:r>
              <a:rPr lang="it-IT" dirty="0" err="1" smtClean="0"/>
              <a:t>current</a:t>
            </a:r>
            <a:r>
              <a:rPr lang="it-IT" dirty="0" smtClean="0"/>
              <a:t> page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238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Creating</a:t>
            </a:r>
            <a:r>
              <a:rPr lang="it-IT" dirty="0" smtClean="0"/>
              <a:t> a slot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71" y="2194068"/>
            <a:ext cx="7800999" cy="2199732"/>
          </a:xfrm>
          <a:prstGeom prst="rect">
            <a:avLst/>
          </a:prstGeom>
        </p:spPr>
      </p:pic>
      <p:pic>
        <p:nvPicPr>
          <p:cNvPr id="5" name="Immagine 4" descr="Java_-_Starter_src_main_java_starter_element_page_StHomeLayout_java_-_Eclipse_-__Users_msciab_Documents_workspac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088" y="4585588"/>
            <a:ext cx="6470596" cy="227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70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slotList</a:t>
            </a:r>
            <a:r>
              <a:rPr lang="it-IT" dirty="0" smtClean="0"/>
              <a:t>/</a:t>
            </a:r>
            <a:r>
              <a:rPr lang="it-IT" dirty="0" err="1" smtClean="0"/>
              <a:t>slotEmpty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0" y="2581068"/>
            <a:ext cx="3619500" cy="328930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4599"/>
            <a:ext cx="5317124" cy="3892909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1108669" y="610719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19409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Templates &amp; </a:t>
            </a:r>
            <a:r>
              <a:rPr lang="it-IT" dirty="0" err="1" smtClean="0"/>
              <a:t>CSElement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an </a:t>
            </a:r>
            <a:r>
              <a:rPr lang="it-IT" dirty="0" err="1" smtClean="0"/>
              <a:t>Asset</a:t>
            </a:r>
            <a:r>
              <a:rPr lang="it-IT" dirty="0" smtClean="0"/>
              <a:t> holding an </a:t>
            </a:r>
            <a:r>
              <a:rPr lang="it-IT" dirty="0" err="1" smtClean="0"/>
              <a:t>Element</a:t>
            </a:r>
            <a:endParaRPr lang="it-IT" dirty="0" smtClean="0"/>
          </a:p>
          <a:p>
            <a:pPr marL="685800" lvl="2">
              <a:spcBef>
                <a:spcPts val="1000"/>
              </a:spcBef>
            </a:pP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Publishable</a:t>
            </a:r>
            <a:endParaRPr lang="it-IT" dirty="0" smtClean="0"/>
          </a:p>
          <a:p>
            <a:pPr lvl="1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contains</a:t>
            </a:r>
            <a:r>
              <a:rPr lang="it-IT" dirty="0" smtClean="0"/>
              <a:t> meta </a:t>
            </a:r>
            <a:r>
              <a:rPr lang="it-IT" u="sng" dirty="0" smtClean="0"/>
              <a:t>data</a:t>
            </a:r>
          </a:p>
          <a:p>
            <a:pPr lvl="1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UNCACHED</a:t>
            </a:r>
          </a:p>
          <a:p>
            <a:r>
              <a:rPr lang="it-IT" dirty="0" smtClean="0"/>
              <a:t>Use for </a:t>
            </a:r>
            <a:r>
              <a:rPr lang="it-IT" dirty="0" err="1" smtClean="0"/>
              <a:t>rendering</a:t>
            </a:r>
            <a:r>
              <a:rPr lang="it-IT" dirty="0" smtClean="0"/>
              <a:t> </a:t>
            </a:r>
            <a:r>
              <a:rPr lang="it-IT" dirty="0" err="1" smtClean="0"/>
              <a:t>logic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embed</a:t>
            </a:r>
            <a:r>
              <a:rPr lang="it-IT" dirty="0" smtClean="0"/>
              <a:t> html in the </a:t>
            </a:r>
            <a:r>
              <a:rPr lang="it-IT" dirty="0" err="1" smtClean="0"/>
              <a:t>caller</a:t>
            </a:r>
            <a:endParaRPr lang="it-IT" dirty="0"/>
          </a:p>
        </p:txBody>
      </p:sp>
      <p:sp>
        <p:nvSpPr>
          <p:cNvPr id="5" name="Segnaposto contenuto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smtClean="0"/>
              <a:t>In </a:t>
            </a:r>
            <a:r>
              <a:rPr lang="it-IT" dirty="0" err="1" smtClean="0"/>
              <a:t>is</a:t>
            </a:r>
            <a:r>
              <a:rPr lang="it-IT" dirty="0" smtClean="0"/>
              <a:t> an </a:t>
            </a:r>
            <a:r>
              <a:rPr lang="it-IT" dirty="0" err="1" smtClean="0"/>
              <a:t>Asset</a:t>
            </a:r>
            <a:r>
              <a:rPr lang="it-IT" dirty="0" smtClean="0"/>
              <a:t> holding an </a:t>
            </a:r>
            <a:r>
              <a:rPr lang="it-IT" dirty="0" err="1" smtClean="0"/>
              <a:t>Element</a:t>
            </a:r>
            <a:r>
              <a:rPr lang="it-IT" dirty="0" smtClean="0"/>
              <a:t> </a:t>
            </a:r>
          </a:p>
          <a:p>
            <a:pPr lvl="1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Publishable</a:t>
            </a:r>
            <a:endParaRPr lang="it-IT" dirty="0" smtClean="0"/>
          </a:p>
          <a:p>
            <a:pPr lvl="1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contains</a:t>
            </a:r>
            <a:r>
              <a:rPr lang="it-IT" dirty="0" smtClean="0"/>
              <a:t> meta data</a:t>
            </a:r>
          </a:p>
          <a:p>
            <a:pPr lvl="1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CACHED</a:t>
            </a:r>
          </a:p>
          <a:p>
            <a:r>
              <a:rPr lang="it-IT" dirty="0" smtClean="0"/>
              <a:t>Use for </a:t>
            </a:r>
            <a:r>
              <a:rPr lang="it-IT" dirty="0" err="1" smtClean="0"/>
              <a:t>rendering</a:t>
            </a:r>
            <a:r>
              <a:rPr lang="it-IT" dirty="0" smtClean="0"/>
              <a:t> </a:t>
            </a:r>
            <a:r>
              <a:rPr lang="it-IT" dirty="0" err="1" smtClean="0"/>
              <a:t>logic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create separate </a:t>
            </a:r>
            <a:r>
              <a:rPr lang="it-IT" dirty="0" err="1" smtClean="0"/>
              <a:t>Pagelets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040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Lab: Slot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 smtClean="0"/>
              <a:t>Replace</a:t>
            </a:r>
            <a:r>
              <a:rPr lang="it-IT" dirty="0" smtClean="0"/>
              <a:t> the </a:t>
            </a:r>
            <a:r>
              <a:rPr lang="it-IT" dirty="0" err="1" smtClean="0"/>
              <a:t>calls</a:t>
            </a:r>
            <a:r>
              <a:rPr lang="it-IT" dirty="0" smtClean="0"/>
              <a:t> </a:t>
            </a:r>
            <a:r>
              <a:rPr lang="it-IT" dirty="0" err="1" smtClean="0"/>
              <a:t>as</a:t>
            </a:r>
            <a:r>
              <a:rPr lang="it-IT" dirty="0" smtClean="0"/>
              <a:t> </a:t>
            </a:r>
            <a:r>
              <a:rPr lang="it-IT" dirty="0" err="1" smtClean="0"/>
              <a:t>slots</a:t>
            </a:r>
            <a:endParaRPr lang="it-IT" dirty="0" smtClean="0"/>
          </a:p>
          <a:p>
            <a:r>
              <a:rPr lang="it-IT" dirty="0" err="1" smtClean="0"/>
              <a:t>Implement</a:t>
            </a:r>
            <a:r>
              <a:rPr lang="it-IT" dirty="0" smtClean="0"/>
              <a:t> the </a:t>
            </a:r>
            <a:r>
              <a:rPr lang="it-IT" dirty="0" err="1" smtClean="0"/>
              <a:t>related</a:t>
            </a:r>
            <a:r>
              <a:rPr lang="it-IT" dirty="0" smtClean="0"/>
              <a:t> slot list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 smtClean="0"/>
              <a:t>In </a:t>
            </a:r>
            <a:r>
              <a:rPr lang="it-IT" dirty="0" err="1" smtClean="0"/>
              <a:t>this</a:t>
            </a:r>
            <a:r>
              <a:rPr lang="it-IT" dirty="0" smtClean="0"/>
              <a:t> lab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create </a:t>
            </a:r>
            <a:r>
              <a:rPr lang="it-IT" dirty="0" err="1" smtClean="0"/>
              <a:t>slots</a:t>
            </a:r>
            <a:r>
              <a:rPr lang="it-IT" dirty="0" smtClean="0"/>
              <a:t> for drag-n-</a:t>
            </a:r>
            <a:r>
              <a:rPr lang="it-IT" dirty="0" err="1" smtClean="0"/>
              <a:t>drop</a:t>
            </a:r>
            <a:r>
              <a:rPr lang="it-IT" dirty="0" smtClean="0"/>
              <a:t> of </a:t>
            </a:r>
            <a:r>
              <a:rPr lang="it-IT" dirty="0" err="1" smtClean="0"/>
              <a:t>content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367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WCS </a:t>
            </a:r>
            <a:r>
              <a:rPr lang="it-IT" dirty="0" err="1" smtClean="0"/>
              <a:t>main</a:t>
            </a:r>
            <a:r>
              <a:rPr lang="it-IT" dirty="0" smtClean="0"/>
              <a:t> </a:t>
            </a:r>
            <a:r>
              <a:rPr lang="it-IT" dirty="0" err="1" smtClean="0"/>
              <a:t>concepts</a:t>
            </a:r>
            <a:endParaRPr lang="it-IT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Separate </a:t>
            </a:r>
            <a:r>
              <a:rPr lang="it-IT" dirty="0" err="1"/>
              <a:t>content</a:t>
            </a:r>
            <a:r>
              <a:rPr lang="it-IT" dirty="0"/>
              <a:t> from </a:t>
            </a:r>
            <a:r>
              <a:rPr lang="it-IT" dirty="0" err="1"/>
              <a:t>presentation</a:t>
            </a:r>
            <a:endParaRPr lang="it-IT" dirty="0"/>
          </a:p>
          <a:p>
            <a:pPr lvl="1"/>
            <a:r>
              <a:rPr lang="it-IT" dirty="0"/>
              <a:t>Select an </a:t>
            </a:r>
            <a:r>
              <a:rPr lang="it-IT" dirty="0" err="1"/>
              <a:t>asset</a:t>
            </a:r>
            <a:r>
              <a:rPr lang="it-IT" dirty="0"/>
              <a:t> </a:t>
            </a:r>
            <a:r>
              <a:rPr lang="it-IT" dirty="0" smtClean="0"/>
              <a:t>(</a:t>
            </a:r>
            <a:r>
              <a:rPr lang="it-IT" dirty="0" err="1" smtClean="0"/>
              <a:t>content</a:t>
            </a:r>
            <a:r>
              <a:rPr lang="it-IT" dirty="0" smtClean="0"/>
              <a:t> data)</a:t>
            </a:r>
            <a:endParaRPr lang="it-IT" dirty="0"/>
          </a:p>
          <a:p>
            <a:pPr lvl="2"/>
            <a:r>
              <a:rPr lang="it-IT" dirty="0"/>
              <a:t>c</a:t>
            </a:r>
            <a:r>
              <a:rPr lang="it-IT" dirty="0" smtClean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content</a:t>
            </a:r>
            <a:r>
              <a:rPr lang="it-IT" dirty="0"/>
              <a:t> </a:t>
            </a:r>
            <a:r>
              <a:rPr lang="it-IT" dirty="0" err="1"/>
              <a:t>type</a:t>
            </a:r>
            <a:endParaRPr lang="it-IT" dirty="0"/>
          </a:p>
          <a:p>
            <a:pPr lvl="2"/>
            <a:r>
              <a:rPr lang="it-IT" dirty="0" err="1"/>
              <a:t>cid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content</a:t>
            </a:r>
            <a:r>
              <a:rPr lang="it-IT" dirty="0"/>
              <a:t> id</a:t>
            </a:r>
          </a:p>
          <a:p>
            <a:pPr lvl="1"/>
            <a:r>
              <a:rPr lang="it-IT" dirty="0"/>
              <a:t>Select </a:t>
            </a:r>
            <a:r>
              <a:rPr lang="it-IT" dirty="0" smtClean="0"/>
              <a:t>an </a:t>
            </a:r>
            <a:r>
              <a:rPr lang="it-IT" dirty="0" err="1" smtClean="0"/>
              <a:t>element</a:t>
            </a:r>
            <a:r>
              <a:rPr lang="it-IT" dirty="0" smtClean="0"/>
              <a:t> (</a:t>
            </a:r>
            <a:r>
              <a:rPr lang="it-IT" dirty="0" err="1" smtClean="0"/>
              <a:t>presentation</a:t>
            </a:r>
            <a:r>
              <a:rPr lang="it-IT" dirty="0" smtClean="0"/>
              <a:t> </a:t>
            </a:r>
            <a:r>
              <a:rPr lang="it-IT" dirty="0" err="1" smtClean="0"/>
              <a:t>logic</a:t>
            </a:r>
            <a:r>
              <a:rPr lang="it-IT" dirty="0" smtClean="0"/>
              <a:t>)</a:t>
            </a:r>
            <a:endParaRPr lang="it-IT" dirty="0"/>
          </a:p>
          <a:p>
            <a:pPr lvl="2"/>
            <a:r>
              <a:rPr lang="it-IT" dirty="0" err="1"/>
              <a:t>p</a:t>
            </a:r>
            <a:r>
              <a:rPr lang="it-IT" dirty="0" err="1" smtClean="0"/>
              <a:t>agename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dirty="0" err="1" smtClean="0"/>
              <a:t>Element</a:t>
            </a:r>
            <a:endParaRPr lang="it-IT" dirty="0"/>
          </a:p>
          <a:p>
            <a:pPr lvl="1"/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</a:t>
            </a:r>
            <a:r>
              <a:rPr lang="it-IT" dirty="0" err="1"/>
              <a:t>apply</a:t>
            </a:r>
            <a:r>
              <a:rPr lang="it-IT" dirty="0"/>
              <a:t> </a:t>
            </a:r>
            <a:r>
              <a:rPr lang="it-IT" dirty="0" smtClean="0"/>
              <a:t>an </a:t>
            </a:r>
            <a:r>
              <a:rPr lang="it-IT" dirty="0" err="1" smtClean="0"/>
              <a:t>element</a:t>
            </a:r>
            <a:r>
              <a:rPr lang="it-IT" dirty="0" smtClean="0"/>
              <a:t> to </a:t>
            </a:r>
            <a:r>
              <a:rPr lang="it-IT" dirty="0"/>
              <a:t>an </a:t>
            </a:r>
            <a:r>
              <a:rPr lang="it-IT" dirty="0" err="1"/>
              <a:t>asset</a:t>
            </a:r>
            <a:endParaRPr lang="it-IT" dirty="0"/>
          </a:p>
          <a:p>
            <a:pPr lvl="2"/>
            <a:r>
              <a:rPr lang="it-IT" dirty="0"/>
              <a:t>So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a </a:t>
            </a:r>
            <a:r>
              <a:rPr lang="it-IT" dirty="0" err="1" smtClean="0"/>
              <a:t>pagename</a:t>
            </a:r>
            <a:r>
              <a:rPr lang="it-IT" dirty="0" smtClean="0"/>
              <a:t> </a:t>
            </a:r>
            <a:r>
              <a:rPr lang="it-IT" dirty="0"/>
              <a:t>and a </a:t>
            </a:r>
            <a:r>
              <a:rPr lang="it-IT" dirty="0" err="1"/>
              <a:t>c+cid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73933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Module</a:t>
            </a:r>
            <a:r>
              <a:rPr lang="it-IT" dirty="0" smtClean="0"/>
              <a:t>: Installation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Installing</a:t>
            </a:r>
            <a:r>
              <a:rPr lang="it-IT" dirty="0" smtClean="0"/>
              <a:t> </a:t>
            </a:r>
            <a:r>
              <a:rPr lang="it-IT" dirty="0" err="1" smtClean="0"/>
              <a:t>AgileSites</a:t>
            </a:r>
            <a:r>
              <a:rPr lang="it-IT" dirty="0" smtClean="0"/>
              <a:t> 3.11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379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Prerequisites</a:t>
            </a:r>
            <a:r>
              <a:rPr lang="it-IT" dirty="0"/>
              <a:t> for </a:t>
            </a:r>
            <a:r>
              <a:rPr lang="it-IT" dirty="0" err="1"/>
              <a:t>AgileSites</a:t>
            </a:r>
            <a:r>
              <a:rPr lang="it-IT" dirty="0"/>
              <a:t> </a:t>
            </a:r>
            <a:r>
              <a:rPr lang="it-IT" dirty="0" smtClean="0"/>
              <a:t>3.11</a:t>
            </a:r>
            <a:endParaRPr lang="it-IT" dirty="0"/>
          </a:p>
        </p:txBody>
      </p:sp>
      <p:sp>
        <p:nvSpPr>
          <p:cNvPr id="8" name="Segnaposto contenuto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 smtClean="0"/>
              <a:t>Before</a:t>
            </a:r>
            <a:r>
              <a:rPr lang="it-IT" dirty="0" smtClean="0"/>
              <a:t> </a:t>
            </a:r>
            <a:r>
              <a:rPr lang="it-IT" dirty="0" err="1" smtClean="0"/>
              <a:t>starting</a:t>
            </a:r>
            <a:r>
              <a:rPr lang="it-IT" dirty="0" smtClean="0"/>
              <a:t>,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need</a:t>
            </a:r>
            <a:r>
              <a:rPr lang="it-IT" dirty="0" smtClean="0"/>
              <a:t> JAVA 1.7 JDK </a:t>
            </a:r>
          </a:p>
          <a:p>
            <a:pPr lvl="1"/>
            <a:r>
              <a:rPr lang="it-IT" dirty="0" smtClean="0"/>
              <a:t>WCS </a:t>
            </a:r>
            <a:r>
              <a:rPr lang="it-IT" dirty="0" err="1" smtClean="0"/>
              <a:t>Sites</a:t>
            </a:r>
            <a:r>
              <a:rPr lang="it-IT" dirty="0" smtClean="0"/>
              <a:t> 11g </a:t>
            </a:r>
            <a:r>
              <a:rPr lang="it-IT" dirty="0" err="1" smtClean="0"/>
              <a:t>does</a:t>
            </a:r>
            <a:r>
              <a:rPr lang="it-IT" dirty="0" smtClean="0"/>
              <a:t> </a:t>
            </a:r>
            <a:r>
              <a:rPr lang="it-IT" dirty="0" err="1" smtClean="0"/>
              <a:t>not</a:t>
            </a:r>
            <a:r>
              <a:rPr lang="it-IT" dirty="0" smtClean="0"/>
              <a:t> work with Java 8)</a:t>
            </a:r>
          </a:p>
          <a:p>
            <a:r>
              <a:rPr lang="it-IT" dirty="0" smtClean="0"/>
              <a:t>Download JDK 1.7 from the Oracle </a:t>
            </a:r>
            <a:r>
              <a:rPr lang="it-IT" dirty="0" err="1" smtClean="0"/>
              <a:t>WebSite</a:t>
            </a:r>
            <a:endParaRPr lang="it-IT" dirty="0" smtClean="0"/>
          </a:p>
          <a:p>
            <a:r>
              <a:rPr lang="it-IT" dirty="0" err="1" smtClean="0">
                <a:solidFill>
                  <a:srgbClr val="FFFF00"/>
                </a:solidFill>
              </a:rPr>
              <a:t>Ensure</a:t>
            </a:r>
            <a:r>
              <a:rPr lang="it-IT" dirty="0" smtClean="0">
                <a:solidFill>
                  <a:srgbClr val="FFFF00"/>
                </a:solidFill>
              </a:rPr>
              <a:t> JAVA_HOME </a:t>
            </a:r>
            <a:r>
              <a:rPr lang="it-IT" dirty="0" err="1" smtClean="0">
                <a:solidFill>
                  <a:srgbClr val="FFFF00"/>
                </a:solidFill>
              </a:rPr>
              <a:t>points</a:t>
            </a:r>
            <a:r>
              <a:rPr lang="it-IT" dirty="0" smtClean="0">
                <a:solidFill>
                  <a:srgbClr val="FFFF00"/>
                </a:solidFill>
              </a:rPr>
              <a:t> to the </a:t>
            </a:r>
            <a:r>
              <a:rPr lang="it-IT" dirty="0" err="1" smtClean="0">
                <a:solidFill>
                  <a:srgbClr val="FFFF00"/>
                </a:solidFill>
              </a:rPr>
              <a:t>Jdk</a:t>
            </a:r>
            <a:r>
              <a:rPr lang="it-IT" dirty="0" smtClean="0">
                <a:solidFill>
                  <a:srgbClr val="FFFF00"/>
                </a:solidFill>
              </a:rPr>
              <a:t> 1.7</a:t>
            </a:r>
          </a:p>
          <a:p>
            <a:pPr lvl="1"/>
            <a:r>
              <a:rPr lang="it-IT" dirty="0" smtClean="0"/>
              <a:t>from Windows </a:t>
            </a:r>
            <a:r>
              <a:rPr lang="it-IT" dirty="0" err="1" smtClean="0"/>
              <a:t>command</a:t>
            </a:r>
            <a:r>
              <a:rPr lang="it-IT" dirty="0" smtClean="0"/>
              <a:t> </a:t>
            </a:r>
            <a:r>
              <a:rPr lang="it-IT" dirty="0" err="1" smtClean="0"/>
              <a:t>prompt</a:t>
            </a:r>
            <a:r>
              <a:rPr lang="it-IT" dirty="0" smtClean="0"/>
              <a:t>:</a:t>
            </a:r>
          </a:p>
          <a:p>
            <a:pPr lvl="2"/>
            <a:r>
              <a:rPr lang="it-IT" dirty="0" err="1" smtClean="0"/>
              <a:t>echo</a:t>
            </a:r>
            <a:r>
              <a:rPr lang="it-IT" dirty="0" smtClean="0"/>
              <a:t> %JAVA_HOME%</a:t>
            </a:r>
          </a:p>
          <a:p>
            <a:pPr lvl="1"/>
            <a:r>
              <a:rPr lang="it-IT" dirty="0" smtClean="0"/>
              <a:t>from OSX/Linux terminal:</a:t>
            </a:r>
          </a:p>
          <a:p>
            <a:pPr lvl="2"/>
            <a:r>
              <a:rPr lang="it-IT" dirty="0" err="1" smtClean="0"/>
              <a:t>echo</a:t>
            </a:r>
            <a:r>
              <a:rPr lang="it-IT" dirty="0" smtClean="0"/>
              <a:t> $JAVA_HOME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1579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Blu cald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ndara">
      <a:majorFont>
        <a:latin typeface="Candara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ama grung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67000"/>
                <a:shade val="65000"/>
              </a:schemeClr>
              <a:schemeClr val="phClr">
                <a:tint val="10000"/>
                <a:satMod val="130000"/>
              </a:schemeClr>
            </a:duotone>
          </a:blip>
          <a:tile tx="0" ty="0" sx="60000" sy="59000" flip="none" algn="b"/>
        </a:blip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15000"/>
              </a:schemeClr>
              <a:schemeClr val="phClr">
                <a:tint val="34000"/>
              </a:schemeClr>
            </a:duotone>
          </a:blip>
          <a:tile tx="0" ty="0" sx="60000" sy="59000" flip="none" algn="b"/>
        </a:blipFill>
      </a:fillStyleLst>
      <a:lnStyleLst>
        <a:ln w="6350" cap="flat" cmpd="sng" algn="ctr">
          <a:solidFill>
            <a:schemeClr val="phClr">
              <a:tint val="7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17052</TotalTime>
  <Words>1504</Words>
  <Application>Microsoft Macintosh PowerPoint</Application>
  <PresentationFormat>Presentazione su schermo (4:3)</PresentationFormat>
  <Paragraphs>482</Paragraphs>
  <Slides>60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60</vt:i4>
      </vt:variant>
    </vt:vector>
  </HeadingPairs>
  <TitlesOfParts>
    <vt:vector size="61" baseType="lpstr">
      <vt:lpstr>Office Theme</vt:lpstr>
      <vt:lpstr>AgileSites 3.11 for WebCenter Sites 11g</vt:lpstr>
      <vt:lpstr>WebCenter Sites 11g</vt:lpstr>
      <vt:lpstr>Basic Terminology</vt:lpstr>
      <vt:lpstr>Basic Terminology</vt:lpstr>
      <vt:lpstr>The rendering process</vt:lpstr>
      <vt:lpstr>Templates &amp; CSElement</vt:lpstr>
      <vt:lpstr>WCS main concepts</vt:lpstr>
      <vt:lpstr>Module: Installation</vt:lpstr>
      <vt:lpstr>Prerequisites for AgileSites 3.11</vt:lpstr>
      <vt:lpstr>Download the starter manually</vt:lpstr>
      <vt:lpstr>Alternative download using git</vt:lpstr>
      <vt:lpstr>Install WebCenter Sites 11g</vt:lpstr>
      <vt:lpstr>Use an IDE for editing</vt:lpstr>
      <vt:lpstr>Control the Server</vt:lpstr>
      <vt:lpstr>Generate a new WebSite and install it</vt:lpstr>
      <vt:lpstr>Lab</vt:lpstr>
      <vt:lpstr>Module: Site Structure</vt:lpstr>
      <vt:lpstr>Site Structure</vt:lpstr>
      <vt:lpstr>Main Site Definition</vt:lpstr>
      <vt:lpstr>Configurations</vt:lpstr>
      <vt:lpstr>Basic Content Model</vt:lpstr>
      <vt:lpstr>Basic Templates &amp; CSElements</vt:lpstr>
      <vt:lpstr>Tests</vt:lpstr>
      <vt:lpstr>AgileSites ABC</vt:lpstr>
      <vt:lpstr>Lab</vt:lpstr>
      <vt:lpstr>Beginning  Content Modelling</vt:lpstr>
      <vt:lpstr>Hierarchy</vt:lpstr>
      <vt:lpstr>Attributes</vt:lpstr>
      <vt:lpstr>Attribute Editors</vt:lpstr>
      <vt:lpstr>Attribute Editors</vt:lpstr>
      <vt:lpstr>Attributes</vt:lpstr>
      <vt:lpstr>Flex Family Content Types</vt:lpstr>
      <vt:lpstr>Definitions</vt:lpstr>
      <vt:lpstr>Definitions</vt:lpstr>
      <vt:lpstr>Attributes</vt:lpstr>
      <vt:lpstr>Attributes, continue</vt:lpstr>
      <vt:lpstr>Lab:  Create Attributes</vt:lpstr>
      <vt:lpstr>Placing Attributes  in a mockup</vt:lpstr>
      <vt:lpstr>The fine art of HTML cutting</vt:lpstr>
      <vt:lpstr>Extracting attributes</vt:lpstr>
      <vt:lpstr>Mockup in Java with Picker</vt:lpstr>
      <vt:lpstr>Render the image</vt:lpstr>
      <vt:lpstr>Lab: populate the mockup</vt:lpstr>
      <vt:lpstr>Rendering Links</vt:lpstr>
      <vt:lpstr>What is a link in Sites anyway?</vt:lpstr>
      <vt:lpstr>SitePlan</vt:lpstr>
      <vt:lpstr>Rendering top menu</vt:lpstr>
      <vt:lpstr>Lab: rendering top menu</vt:lpstr>
      <vt:lpstr>Rendering   Inner elements</vt:lpstr>
      <vt:lpstr>A composite view</vt:lpstr>
      <vt:lpstr>Spot the difference</vt:lpstr>
      <vt:lpstr>Create a new CSElement</vt:lpstr>
      <vt:lpstr>Invocation of a CSElement </vt:lpstr>
      <vt:lpstr>Create a new template</vt:lpstr>
      <vt:lpstr>Invocation of a Template</vt:lpstr>
      <vt:lpstr>Lab: calling templates and elements</vt:lpstr>
      <vt:lpstr>Slot</vt:lpstr>
      <vt:lpstr>Creating a slot</vt:lpstr>
      <vt:lpstr>slotList/slotEmpty</vt:lpstr>
      <vt:lpstr>Lab: Slot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msciab</dc:creator>
  <cp:lastModifiedBy>Michele Sciabarra</cp:lastModifiedBy>
  <cp:revision>262</cp:revision>
  <dcterms:created xsi:type="dcterms:W3CDTF">2013-12-28T19:44:28Z</dcterms:created>
  <dcterms:modified xsi:type="dcterms:W3CDTF">2016-09-06T10:54:30Z</dcterms:modified>
</cp:coreProperties>
</file>